
<file path=[Content_Types].xml><?xml version="1.0" encoding="utf-8"?>
<Types xmlns="http://schemas.openxmlformats.org/package/2006/content-types">
  <Override PartName="/ppt/diagrams/drawing2.xml" ContentType="application/vnd.ms-office.drawingml.diagramDrawing+xml"/>
  <Override PartName="/ppt/notesSlides/notesSlide4.xml" ContentType="application/vnd.openxmlformats-officedocument.presentationml.notesSlide+xml"/>
  <Override PartName="/ppt/slides/slide9.xml" ContentType="application/vnd.openxmlformats-officedocument.presentationml.slide+xml"/>
  <Override PartName="/ppt/diagrams/data2.xml" ContentType="application/vnd.openxmlformats-officedocument.drawingml.diagramData+xml"/>
  <Override PartName="/ppt/diagrams/colors5.xml" ContentType="application/vnd.openxmlformats-officedocument.drawingml.diagramColors+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diagrams/colors1.xml" ContentType="application/vnd.openxmlformats-officedocument.drawingml.diagramColors+xml"/>
  <Override PartName="/ppt/notesSlides/notesSlide9.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Layouts/slideLayout5.xml" ContentType="application/vnd.openxmlformats-officedocument.presentationml.slideLayout+xml"/>
  <Override PartName="/ppt/diagrams/layout4.xml" ContentType="application/vnd.openxmlformats-officedocument.drawingml.diagramLayout+xml"/>
  <Override PartName="/ppt/diagrams/quickStyle4.xml" ContentType="application/vnd.openxmlformats-officedocument.drawingml.diagramStyl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Default Extension="xml" ContentType="application/xml"/>
  <Override PartName="/ppt/diagrams/drawing3.xml" ContentType="application/vnd.ms-office.drawingml.diagramDrawing+xml"/>
  <Override PartName="/ppt/notesSlides/notesSlide5.xml" ContentType="application/vnd.openxmlformats-officedocument.presentationml.notesSlide+xml"/>
  <Override PartName="/ppt/tableStyles.xml" ContentType="application/vnd.openxmlformats-officedocument.presentationml.tableStyles+xml"/>
  <Override PartName="/ppt/diagrams/data3.xml" ContentType="application/vnd.openxmlformats-officedocument.drawingml.diagramData+xml"/>
  <Override PartName="/ppt/diagrams/colors6.xml" ContentType="application/vnd.openxmlformats-officedocument.drawingml.diagramColors+xml"/>
  <Override PartName="/ppt/notesSlides/notesSlide1.xml" ContentType="application/vnd.openxmlformats-officedocument.presentationml.notesSlide+xml"/>
  <Override PartName="/ppt/slides/slide6.xml" ContentType="application/vnd.openxmlformats-officedocument.presentationml.slide+xml"/>
  <Override PartName="/ppt/diagrams/colors2.xml" ContentType="application/vnd.openxmlformats-officedocument.drawingml.diagramColors+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diagrams/layout5.xml" ContentType="application/vnd.openxmlformats-officedocument.drawingml.diagramLayout+xml"/>
  <Override PartName="/ppt/slides/slide2.xml" ContentType="application/vnd.openxmlformats-officedocument.presentationml.slide+xml"/>
  <Override PartName="/ppt/diagrams/quickStyle5.xml" ContentType="application/vnd.openxmlformats-officedocument.drawingml.diagramStyle+xml"/>
  <Default Extension="png" ContentType="image/png"/>
  <Override PartName="/ppt/diagrams/quickStyle1.xml" ContentType="application/vnd.openxmlformats-officedocument.drawingml.diagramStyle+xml"/>
  <Override PartName="/ppt/slideLayouts/slideLayout2.xml" ContentType="application/vnd.openxmlformats-officedocument.presentationml.slideLayout+xml"/>
  <Override PartName="/ppt/diagrams/layout1.xml" ContentType="application/vnd.openxmlformats-officedocument.drawingml.diagramLayout+xml"/>
  <Override PartName="/ppt/diagrams/drawing4.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notesSlides/notesSlide2.xml" ContentType="application/vnd.openxmlformats-officedocument.presentationml.notesSlide+xml"/>
  <Override PartName="/ppt/slides/slide7.xml" ContentType="application/vnd.openxmlformats-officedocument.presentationml.slide+xml"/>
  <Override PartName="/ppt/diagrams/colors3.xml" ContentType="application/vnd.openxmlformats-officedocument.drawingml.diagramColors+xml"/>
  <Override PartName="/ppt/presentation.xml" ContentType="application/vnd.openxmlformats-officedocument.presentationml.presentation.main+xml"/>
  <Override PartName="/ppt/diagrams/layout6.xml" ContentType="application/vnd.openxmlformats-officedocument.drawingml.diagramLayout+xml"/>
  <Override PartName="/ppt/slideLayouts/slideLayout7.xml" ContentType="application/vnd.openxmlformats-officedocument.presentationml.slideLayout+xml"/>
  <Override PartName="/ppt/diagrams/quickStyle6.xml" ContentType="application/vnd.openxmlformats-officedocument.drawingml.diagramStyle+xml"/>
  <Override PartName="/ppt/slides/slide3.xml" ContentType="application/vnd.openxmlformats-officedocument.presentationml.slide+xml"/>
  <Override PartName="/ppt/diagrams/layout2.xml" ContentType="application/vnd.openxmlformats-officedocument.drawingml.diagramLayout+xml"/>
  <Override PartName="/ppt/diagrams/quickStyle2.xml" ContentType="application/vnd.openxmlformats-officedocument.drawingml.diagramStyle+xml"/>
  <Override PartName="/ppt/slideLayouts/slideLayout3.xml" ContentType="application/vnd.openxmlformats-officedocument.presentationml.slideLayout+xml"/>
  <Override PartName="/ppt/diagrams/drawing5.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drawing1.xml" ContentType="application/vnd.ms-office.drawingml.diagramDrawing+xml"/>
  <Override PartName="/ppt/notesSlides/notesSlide3.xml" ContentType="application/vnd.openxmlformats-officedocument.presentationml.notesSlide+xml"/>
  <Default Extension="wdp" ContentType="image/vnd.ms-photo"/>
  <Override PartName="/ppt/slides/slide8.xml" ContentType="application/vnd.openxmlformats-officedocument.presentationml.slide+xml"/>
  <Override PartName="/ppt/diagrams/data1.xml" ContentType="application/vnd.openxmlformats-officedocument.drawingml.diagramData+xml"/>
  <Override PartName="/ppt/diagrams/colors4.xml" ContentType="application/vnd.openxmlformats-officedocument.drawingml.diagramColors+xml"/>
  <Override PartName="/ppt/presProps.xml" ContentType="application/vnd.openxmlformats-officedocument.presentationml.presProps+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notesSlides/notesSlide8.xml" ContentType="application/vnd.openxmlformats-officedocument.presentationml.notesSlide+xml"/>
  <Override PartName="/ppt/diagrams/quickStyle3.xml" ContentType="application/vnd.openxmlformats-officedocument.drawingml.diagramStyle+xml"/>
  <Override PartName="/ppt/slideLayouts/slideLayout4.xml" ContentType="application/vnd.openxmlformats-officedocument.presentationml.slideLayout+xml"/>
  <Override PartName="/ppt/diagrams/layout3.xml" ContentType="application/vnd.openxmlformats-officedocument.drawingml.diagramLayout+xml"/>
  <Override PartName="/ppt/slideMasters/slideMaster1.xml" ContentType="application/vnd.openxmlformats-officedocument.presentationml.slideMaster+xml"/>
  <Override PartName="/ppt/theme/theme1.xml" ContentType="application/vnd.openxmlformats-officedocument.theme+xml"/>
  <Override PartName="/ppt/diagrams/drawing6.xml" ContentType="application/vnd.ms-office.drawingml.diagramDrawing+xml"/>
  <Override PartName="/ppt/viewProps.xml" ContentType="application/vnd.openxmlformats-officedocument.presentationml.viewProps+xml"/>
  <Default Extension="bin" ContentType="application/vnd.openxmlformats-officedocument.presentationml.printerSettings"/>
  <Override PartName="/ppt/diagrams/data6.xml" ContentType="application/vnd.openxmlformats-officedocument.drawingml.diagramData+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84" r:id="rId1"/>
  </p:sldMasterIdLst>
  <p:notesMasterIdLst>
    <p:notesMasterId r:id="rId13"/>
  </p:notesMasterIdLst>
  <p:sldIdLst>
    <p:sldId id="258" r:id="rId2"/>
    <p:sldId id="280" r:id="rId3"/>
    <p:sldId id="278" r:id="rId4"/>
    <p:sldId id="262" r:id="rId5"/>
    <p:sldId id="263" r:id="rId6"/>
    <p:sldId id="256" r:id="rId7"/>
    <p:sldId id="261" r:id="rId8"/>
    <p:sldId id="260" r:id="rId9"/>
    <p:sldId id="272" r:id="rId10"/>
    <p:sldId id="268" r:id="rId11"/>
    <p:sldId id="274" r:id="rId12"/>
  </p:sldIdLst>
  <p:sldSz cx="9144000" cy="6858000" type="screen4x3"/>
  <p:notesSz cx="7086600" cy="9372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clrMru>
    <a:srgbClr val="49B3F4"/>
    <a:srgbClr val="810000"/>
    <a:srgbClr val="007F00"/>
    <a:srgbClr val="005788"/>
    <a:srgbClr val="00A400"/>
    <a:srgbClr val="6478A6"/>
    <a:srgbClr val="9F0000"/>
    <a:srgbClr val="000000"/>
    <a:srgbClr val="647665"/>
    <a:srgbClr val="188975"/>
  </p:clrMru>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27703" autoAdjust="0"/>
    <p:restoredTop sz="94704" autoAdjust="0"/>
  </p:normalViewPr>
  <p:slideViewPr>
    <p:cSldViewPr>
      <p:cViewPr>
        <p:scale>
          <a:sx n="100" d="100"/>
          <a:sy n="100" d="100"/>
        </p:scale>
        <p:origin x="-88" y="-9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91240E0-5683-4A71-A8D6-B5B635C0690A}" type="doc">
      <dgm:prSet loTypeId="urn:microsoft.com/office/officeart/2005/8/layout/cycle1" loCatId="cycle" qsTypeId="urn:microsoft.com/office/officeart/2005/8/quickstyle/3d1" qsCatId="3D" csTypeId="urn:microsoft.com/office/officeart/2005/8/colors/accent1_2" csCatId="accent1" phldr="1"/>
      <dgm:spPr/>
      <dgm:t>
        <a:bodyPr/>
        <a:lstStyle/>
        <a:p>
          <a:endParaRPr lang="en-US"/>
        </a:p>
      </dgm:t>
    </dgm:pt>
    <dgm:pt modelId="{6DB65859-2151-4996-AB44-B2F016FA6688}">
      <dgm:prSet phldrT="[Text]"/>
      <dgm:spPr/>
      <dgm:t>
        <a:bodyPr/>
        <a:lstStyle/>
        <a:p>
          <a:r>
            <a:rPr lang="en-US" dirty="0" smtClean="0">
              <a:solidFill>
                <a:schemeClr val="tx2"/>
              </a:solidFill>
            </a:rPr>
            <a:t>2. Strategic Assessment</a:t>
          </a:r>
          <a:endParaRPr lang="en-US" dirty="0">
            <a:solidFill>
              <a:schemeClr val="tx2"/>
            </a:solidFill>
          </a:endParaRPr>
        </a:p>
      </dgm:t>
    </dgm:pt>
    <dgm:pt modelId="{8337DBEF-2239-4A15-AB14-B4EEE901D9C5}" type="parTrans" cxnId="{FB176052-07E9-4B03-B77B-45F904E50AE5}">
      <dgm:prSet/>
      <dgm:spPr/>
      <dgm:t>
        <a:bodyPr/>
        <a:lstStyle/>
        <a:p>
          <a:endParaRPr lang="en-US"/>
        </a:p>
      </dgm:t>
    </dgm:pt>
    <dgm:pt modelId="{9739BD07-53F8-4E66-8CE4-0E1CD782A00B}" type="sibTrans" cxnId="{FB176052-07E9-4B03-B77B-45F904E50AE5}">
      <dgm:prSet/>
      <dgm:spPr/>
      <dgm:t>
        <a:bodyPr/>
        <a:lstStyle/>
        <a:p>
          <a:endParaRPr lang="en-US" dirty="0"/>
        </a:p>
      </dgm:t>
    </dgm:pt>
    <dgm:pt modelId="{B3C099B6-CECE-4FDD-8A39-B30059DA0236}">
      <dgm:prSet phldrT="[Text]"/>
      <dgm:spPr/>
      <dgm:t>
        <a:bodyPr/>
        <a:lstStyle/>
        <a:p>
          <a:r>
            <a:rPr lang="en-US" dirty="0" smtClean="0">
              <a:solidFill>
                <a:schemeClr val="tx2"/>
              </a:solidFill>
            </a:rPr>
            <a:t>3. Align</a:t>
          </a:r>
        </a:p>
        <a:p>
          <a:r>
            <a:rPr lang="en-US" dirty="0" smtClean="0">
              <a:solidFill>
                <a:schemeClr val="tx2"/>
              </a:solidFill>
            </a:rPr>
            <a:t>Organization</a:t>
          </a:r>
          <a:endParaRPr lang="en-US" dirty="0">
            <a:solidFill>
              <a:schemeClr val="tx2"/>
            </a:solidFill>
          </a:endParaRPr>
        </a:p>
      </dgm:t>
    </dgm:pt>
    <dgm:pt modelId="{FF42C37E-C31F-45CB-B2BD-66107E6BF7E4}" type="parTrans" cxnId="{9012E34A-0058-430E-812B-245729D001C5}">
      <dgm:prSet/>
      <dgm:spPr/>
      <dgm:t>
        <a:bodyPr/>
        <a:lstStyle/>
        <a:p>
          <a:endParaRPr lang="en-US"/>
        </a:p>
      </dgm:t>
    </dgm:pt>
    <dgm:pt modelId="{4262D8AE-B0FC-424B-A8FF-30F73034E426}" type="sibTrans" cxnId="{9012E34A-0058-430E-812B-245729D001C5}">
      <dgm:prSet/>
      <dgm:spPr/>
      <dgm:t>
        <a:bodyPr/>
        <a:lstStyle/>
        <a:p>
          <a:endParaRPr lang="en-US" dirty="0"/>
        </a:p>
      </dgm:t>
    </dgm:pt>
    <dgm:pt modelId="{F3C745B0-9DFA-400A-9AB2-93D750AFE760}">
      <dgm:prSet phldrT="[Text]"/>
      <dgm:spPr/>
      <dgm:t>
        <a:bodyPr/>
        <a:lstStyle/>
        <a:p>
          <a:r>
            <a:rPr lang="en-US" dirty="0" smtClean="0">
              <a:solidFill>
                <a:schemeClr val="tx2"/>
              </a:solidFill>
            </a:rPr>
            <a:t>4. Plan Operations</a:t>
          </a:r>
          <a:endParaRPr lang="en-US" dirty="0">
            <a:solidFill>
              <a:schemeClr val="tx2"/>
            </a:solidFill>
          </a:endParaRPr>
        </a:p>
      </dgm:t>
    </dgm:pt>
    <dgm:pt modelId="{4D273585-A90C-4CA6-A0DF-FE13371440D5}" type="parTrans" cxnId="{30F46AFE-B94A-4F71-BAA3-838A25A83B12}">
      <dgm:prSet/>
      <dgm:spPr/>
      <dgm:t>
        <a:bodyPr/>
        <a:lstStyle/>
        <a:p>
          <a:endParaRPr lang="en-US"/>
        </a:p>
      </dgm:t>
    </dgm:pt>
    <dgm:pt modelId="{B7D21F64-1903-4081-86CE-9A2899D28D6F}" type="sibTrans" cxnId="{30F46AFE-B94A-4F71-BAA3-838A25A83B12}">
      <dgm:prSet/>
      <dgm:spPr/>
      <dgm:t>
        <a:bodyPr/>
        <a:lstStyle/>
        <a:p>
          <a:endParaRPr lang="en-US" dirty="0"/>
        </a:p>
      </dgm:t>
    </dgm:pt>
    <dgm:pt modelId="{10F705D3-06D5-478F-9798-8FFFE701B4EF}">
      <dgm:prSet phldrT="[Text]"/>
      <dgm:spPr/>
      <dgm:t>
        <a:bodyPr/>
        <a:lstStyle/>
        <a:p>
          <a:r>
            <a:rPr lang="en-US" dirty="0" smtClean="0">
              <a:solidFill>
                <a:schemeClr val="tx2"/>
              </a:solidFill>
            </a:rPr>
            <a:t>5. Monitor &amp; Learn</a:t>
          </a:r>
          <a:endParaRPr lang="en-US" dirty="0">
            <a:solidFill>
              <a:schemeClr val="tx2"/>
            </a:solidFill>
          </a:endParaRPr>
        </a:p>
      </dgm:t>
    </dgm:pt>
    <dgm:pt modelId="{4671F93A-58E6-4C03-A9DF-5AA85135A147}" type="parTrans" cxnId="{2BB4FD2F-CAC2-4EBD-9106-55E13F1A6747}">
      <dgm:prSet/>
      <dgm:spPr/>
      <dgm:t>
        <a:bodyPr/>
        <a:lstStyle/>
        <a:p>
          <a:endParaRPr lang="en-US"/>
        </a:p>
      </dgm:t>
    </dgm:pt>
    <dgm:pt modelId="{C7870928-B424-4212-B5C0-C4FE5A5D50AB}" type="sibTrans" cxnId="{2BB4FD2F-CAC2-4EBD-9106-55E13F1A6747}">
      <dgm:prSet/>
      <dgm:spPr/>
      <dgm:t>
        <a:bodyPr/>
        <a:lstStyle/>
        <a:p>
          <a:endParaRPr lang="en-US" dirty="0"/>
        </a:p>
      </dgm:t>
    </dgm:pt>
    <dgm:pt modelId="{2A4520F3-BFCB-4233-B187-C856FD78BCAE}">
      <dgm:prSet phldrT="[Text]"/>
      <dgm:spPr/>
      <dgm:t>
        <a:bodyPr/>
        <a:lstStyle/>
        <a:p>
          <a:r>
            <a:rPr lang="en-US" dirty="0" smtClean="0">
              <a:solidFill>
                <a:schemeClr val="tx2"/>
              </a:solidFill>
            </a:rPr>
            <a:t>1. Test &amp; Adapt</a:t>
          </a:r>
          <a:endParaRPr lang="en-US" dirty="0">
            <a:solidFill>
              <a:schemeClr val="tx2"/>
            </a:solidFill>
          </a:endParaRPr>
        </a:p>
      </dgm:t>
    </dgm:pt>
    <dgm:pt modelId="{F59B08D6-462E-4F99-838A-B74F91C29580}" type="parTrans" cxnId="{E5BDBE61-D951-45D6-AC08-1118257CD1FA}">
      <dgm:prSet/>
      <dgm:spPr/>
      <dgm:t>
        <a:bodyPr/>
        <a:lstStyle/>
        <a:p>
          <a:endParaRPr lang="en-US"/>
        </a:p>
      </dgm:t>
    </dgm:pt>
    <dgm:pt modelId="{082539D3-E8E8-4FE7-A4F2-06C937296D6D}" type="sibTrans" cxnId="{E5BDBE61-D951-45D6-AC08-1118257CD1FA}">
      <dgm:prSet/>
      <dgm:spPr/>
      <dgm:t>
        <a:bodyPr/>
        <a:lstStyle/>
        <a:p>
          <a:endParaRPr lang="en-US" dirty="0"/>
        </a:p>
      </dgm:t>
    </dgm:pt>
    <dgm:pt modelId="{29CDBF55-5D66-469D-9891-F352BBD3D20F}" type="pres">
      <dgm:prSet presAssocID="{191240E0-5683-4A71-A8D6-B5B635C0690A}" presName="cycle" presStyleCnt="0">
        <dgm:presLayoutVars>
          <dgm:dir/>
          <dgm:resizeHandles val="exact"/>
        </dgm:presLayoutVars>
      </dgm:prSet>
      <dgm:spPr/>
      <dgm:t>
        <a:bodyPr/>
        <a:lstStyle/>
        <a:p>
          <a:endParaRPr lang="en-US"/>
        </a:p>
      </dgm:t>
    </dgm:pt>
    <dgm:pt modelId="{9DE500AD-D3AE-4D7F-8B0A-FE2D9D429E07}" type="pres">
      <dgm:prSet presAssocID="{6DB65859-2151-4996-AB44-B2F016FA6688}" presName="dummy" presStyleCnt="0"/>
      <dgm:spPr/>
    </dgm:pt>
    <dgm:pt modelId="{54340521-66B5-49AC-B79A-F08FEDC54D71}" type="pres">
      <dgm:prSet presAssocID="{6DB65859-2151-4996-AB44-B2F016FA6688}" presName="node" presStyleLbl="revTx" presStyleIdx="0" presStyleCnt="5">
        <dgm:presLayoutVars>
          <dgm:bulletEnabled val="1"/>
        </dgm:presLayoutVars>
      </dgm:prSet>
      <dgm:spPr/>
      <dgm:t>
        <a:bodyPr/>
        <a:lstStyle/>
        <a:p>
          <a:endParaRPr lang="en-US"/>
        </a:p>
      </dgm:t>
    </dgm:pt>
    <dgm:pt modelId="{8674F01E-6558-49A6-9326-0DACBD15935A}" type="pres">
      <dgm:prSet presAssocID="{9739BD07-53F8-4E66-8CE4-0E1CD782A00B}" presName="sibTrans" presStyleLbl="node1" presStyleIdx="0" presStyleCnt="5"/>
      <dgm:spPr/>
      <dgm:t>
        <a:bodyPr/>
        <a:lstStyle/>
        <a:p>
          <a:endParaRPr lang="en-US"/>
        </a:p>
      </dgm:t>
    </dgm:pt>
    <dgm:pt modelId="{75AC97D3-C97C-4F97-8406-5233C756E834}" type="pres">
      <dgm:prSet presAssocID="{B3C099B6-CECE-4FDD-8A39-B30059DA0236}" presName="dummy" presStyleCnt="0"/>
      <dgm:spPr/>
    </dgm:pt>
    <dgm:pt modelId="{347A7F78-F220-4D6C-B121-66C91B644E66}" type="pres">
      <dgm:prSet presAssocID="{B3C099B6-CECE-4FDD-8A39-B30059DA0236}" presName="node" presStyleLbl="revTx" presStyleIdx="1" presStyleCnt="5" custRadScaleRad="101624" custRadScaleInc="-2606">
        <dgm:presLayoutVars>
          <dgm:bulletEnabled val="1"/>
        </dgm:presLayoutVars>
      </dgm:prSet>
      <dgm:spPr/>
      <dgm:t>
        <a:bodyPr/>
        <a:lstStyle/>
        <a:p>
          <a:endParaRPr lang="en-US"/>
        </a:p>
      </dgm:t>
    </dgm:pt>
    <dgm:pt modelId="{014912A3-2B1F-4B6C-8C15-19CB0FAF885F}" type="pres">
      <dgm:prSet presAssocID="{4262D8AE-B0FC-424B-A8FF-30F73034E426}" presName="sibTrans" presStyleLbl="node1" presStyleIdx="1" presStyleCnt="5"/>
      <dgm:spPr/>
      <dgm:t>
        <a:bodyPr/>
        <a:lstStyle/>
        <a:p>
          <a:endParaRPr lang="en-US"/>
        </a:p>
      </dgm:t>
    </dgm:pt>
    <dgm:pt modelId="{46DCFBD3-6939-4C97-8760-A13018BDB1DC}" type="pres">
      <dgm:prSet presAssocID="{F3C745B0-9DFA-400A-9AB2-93D750AFE760}" presName="dummy" presStyleCnt="0"/>
      <dgm:spPr/>
    </dgm:pt>
    <dgm:pt modelId="{7B297400-1A61-48A7-9D76-9BFBDDE60BF7}" type="pres">
      <dgm:prSet presAssocID="{F3C745B0-9DFA-400A-9AB2-93D750AFE760}" presName="node" presStyleLbl="revTx" presStyleIdx="2" presStyleCnt="5" custRadScaleRad="94800" custRadScaleInc="14504">
        <dgm:presLayoutVars>
          <dgm:bulletEnabled val="1"/>
        </dgm:presLayoutVars>
      </dgm:prSet>
      <dgm:spPr/>
      <dgm:t>
        <a:bodyPr/>
        <a:lstStyle/>
        <a:p>
          <a:endParaRPr lang="en-US"/>
        </a:p>
      </dgm:t>
    </dgm:pt>
    <dgm:pt modelId="{9045DB98-CA46-4978-AA86-0478A7443355}" type="pres">
      <dgm:prSet presAssocID="{B7D21F64-1903-4081-86CE-9A2899D28D6F}" presName="sibTrans" presStyleLbl="node1" presStyleIdx="2" presStyleCnt="5"/>
      <dgm:spPr/>
      <dgm:t>
        <a:bodyPr/>
        <a:lstStyle/>
        <a:p>
          <a:endParaRPr lang="en-US"/>
        </a:p>
      </dgm:t>
    </dgm:pt>
    <dgm:pt modelId="{A2C28C40-8DB1-47BF-94A8-A15DC65271E0}" type="pres">
      <dgm:prSet presAssocID="{10F705D3-06D5-478F-9798-8FFFE701B4EF}" presName="dummy" presStyleCnt="0"/>
      <dgm:spPr/>
    </dgm:pt>
    <dgm:pt modelId="{2536821E-42EA-4141-BF75-B23CC789A13E}" type="pres">
      <dgm:prSet presAssocID="{10F705D3-06D5-478F-9798-8FFFE701B4EF}" presName="node" presStyleLbl="revTx" presStyleIdx="3" presStyleCnt="5">
        <dgm:presLayoutVars>
          <dgm:bulletEnabled val="1"/>
        </dgm:presLayoutVars>
      </dgm:prSet>
      <dgm:spPr/>
      <dgm:t>
        <a:bodyPr/>
        <a:lstStyle/>
        <a:p>
          <a:endParaRPr lang="en-US"/>
        </a:p>
      </dgm:t>
    </dgm:pt>
    <dgm:pt modelId="{EB1A3A15-FED5-46E5-943F-567418BF951C}" type="pres">
      <dgm:prSet presAssocID="{C7870928-B424-4212-B5C0-C4FE5A5D50AB}" presName="sibTrans" presStyleLbl="node1" presStyleIdx="3" presStyleCnt="5"/>
      <dgm:spPr/>
      <dgm:t>
        <a:bodyPr/>
        <a:lstStyle/>
        <a:p>
          <a:endParaRPr lang="en-US"/>
        </a:p>
      </dgm:t>
    </dgm:pt>
    <dgm:pt modelId="{AEFA024A-C230-4497-94C5-65E0B580AAF3}" type="pres">
      <dgm:prSet presAssocID="{2A4520F3-BFCB-4233-B187-C856FD78BCAE}" presName="dummy" presStyleCnt="0"/>
      <dgm:spPr/>
    </dgm:pt>
    <dgm:pt modelId="{3547F3CF-9DF5-4469-87F4-92AA0AE86D5D}" type="pres">
      <dgm:prSet presAssocID="{2A4520F3-BFCB-4233-B187-C856FD78BCAE}" presName="node" presStyleLbl="revTx" presStyleIdx="4" presStyleCnt="5">
        <dgm:presLayoutVars>
          <dgm:bulletEnabled val="1"/>
        </dgm:presLayoutVars>
      </dgm:prSet>
      <dgm:spPr/>
      <dgm:t>
        <a:bodyPr/>
        <a:lstStyle/>
        <a:p>
          <a:endParaRPr lang="en-US"/>
        </a:p>
      </dgm:t>
    </dgm:pt>
    <dgm:pt modelId="{AEB67B24-437E-4C85-9BE3-EE85F8E66858}" type="pres">
      <dgm:prSet presAssocID="{082539D3-E8E8-4FE7-A4F2-06C937296D6D}" presName="sibTrans" presStyleLbl="node1" presStyleIdx="4" presStyleCnt="5"/>
      <dgm:spPr/>
      <dgm:t>
        <a:bodyPr/>
        <a:lstStyle/>
        <a:p>
          <a:endParaRPr lang="en-US"/>
        </a:p>
      </dgm:t>
    </dgm:pt>
  </dgm:ptLst>
  <dgm:cxnLst>
    <dgm:cxn modelId="{E5BDBE61-D951-45D6-AC08-1118257CD1FA}" srcId="{191240E0-5683-4A71-A8D6-B5B635C0690A}" destId="{2A4520F3-BFCB-4233-B187-C856FD78BCAE}" srcOrd="4" destOrd="0" parTransId="{F59B08D6-462E-4F99-838A-B74F91C29580}" sibTransId="{082539D3-E8E8-4FE7-A4F2-06C937296D6D}"/>
    <dgm:cxn modelId="{888D8388-7F72-41A2-B4DB-ED6D9588CFA2}" type="presOf" srcId="{6DB65859-2151-4996-AB44-B2F016FA6688}" destId="{54340521-66B5-49AC-B79A-F08FEDC54D71}" srcOrd="0" destOrd="0" presId="urn:microsoft.com/office/officeart/2005/8/layout/cycle1"/>
    <dgm:cxn modelId="{9012E34A-0058-430E-812B-245729D001C5}" srcId="{191240E0-5683-4A71-A8D6-B5B635C0690A}" destId="{B3C099B6-CECE-4FDD-8A39-B30059DA0236}" srcOrd="1" destOrd="0" parTransId="{FF42C37E-C31F-45CB-B2BD-66107E6BF7E4}" sibTransId="{4262D8AE-B0FC-424B-A8FF-30F73034E426}"/>
    <dgm:cxn modelId="{1DB5134D-A5F9-4388-98DE-CB47763B4AB3}" type="presOf" srcId="{082539D3-E8E8-4FE7-A4F2-06C937296D6D}" destId="{AEB67B24-437E-4C85-9BE3-EE85F8E66858}" srcOrd="0" destOrd="0" presId="urn:microsoft.com/office/officeart/2005/8/layout/cycle1"/>
    <dgm:cxn modelId="{C6CE6D7F-4B01-41F6-8E47-15CE5A04CB0B}" type="presOf" srcId="{C7870928-B424-4212-B5C0-C4FE5A5D50AB}" destId="{EB1A3A15-FED5-46E5-943F-567418BF951C}" srcOrd="0" destOrd="0" presId="urn:microsoft.com/office/officeart/2005/8/layout/cycle1"/>
    <dgm:cxn modelId="{AEADF174-B756-4269-B150-3AA9B71913A8}" type="presOf" srcId="{10F705D3-06D5-478F-9798-8FFFE701B4EF}" destId="{2536821E-42EA-4141-BF75-B23CC789A13E}" srcOrd="0" destOrd="0" presId="urn:microsoft.com/office/officeart/2005/8/layout/cycle1"/>
    <dgm:cxn modelId="{FB176052-07E9-4B03-B77B-45F904E50AE5}" srcId="{191240E0-5683-4A71-A8D6-B5B635C0690A}" destId="{6DB65859-2151-4996-AB44-B2F016FA6688}" srcOrd="0" destOrd="0" parTransId="{8337DBEF-2239-4A15-AB14-B4EEE901D9C5}" sibTransId="{9739BD07-53F8-4E66-8CE4-0E1CD782A00B}"/>
    <dgm:cxn modelId="{1812B793-B35F-4305-B410-6FDD32C6A2BC}" type="presOf" srcId="{B3C099B6-CECE-4FDD-8A39-B30059DA0236}" destId="{347A7F78-F220-4D6C-B121-66C91B644E66}" srcOrd="0" destOrd="0" presId="urn:microsoft.com/office/officeart/2005/8/layout/cycle1"/>
    <dgm:cxn modelId="{110CDFFE-9EEC-457F-83CC-F5C102F0410E}" type="presOf" srcId="{191240E0-5683-4A71-A8D6-B5B635C0690A}" destId="{29CDBF55-5D66-469D-9891-F352BBD3D20F}" srcOrd="0" destOrd="0" presId="urn:microsoft.com/office/officeart/2005/8/layout/cycle1"/>
    <dgm:cxn modelId="{AF590E98-489C-4C05-AB2B-8DC6C737D188}" type="presOf" srcId="{B7D21F64-1903-4081-86CE-9A2899D28D6F}" destId="{9045DB98-CA46-4978-AA86-0478A7443355}" srcOrd="0" destOrd="0" presId="urn:microsoft.com/office/officeart/2005/8/layout/cycle1"/>
    <dgm:cxn modelId="{5F49C79F-5C9E-450A-9217-5FCB2EF2EE5A}" type="presOf" srcId="{9739BD07-53F8-4E66-8CE4-0E1CD782A00B}" destId="{8674F01E-6558-49A6-9326-0DACBD15935A}" srcOrd="0" destOrd="0" presId="urn:microsoft.com/office/officeart/2005/8/layout/cycle1"/>
    <dgm:cxn modelId="{5171CD8D-14FB-41B8-BC96-C4432D982159}" type="presOf" srcId="{4262D8AE-B0FC-424B-A8FF-30F73034E426}" destId="{014912A3-2B1F-4B6C-8C15-19CB0FAF885F}" srcOrd="0" destOrd="0" presId="urn:microsoft.com/office/officeart/2005/8/layout/cycle1"/>
    <dgm:cxn modelId="{2BB4FD2F-CAC2-4EBD-9106-55E13F1A6747}" srcId="{191240E0-5683-4A71-A8D6-B5B635C0690A}" destId="{10F705D3-06D5-478F-9798-8FFFE701B4EF}" srcOrd="3" destOrd="0" parTransId="{4671F93A-58E6-4C03-A9DF-5AA85135A147}" sibTransId="{C7870928-B424-4212-B5C0-C4FE5A5D50AB}"/>
    <dgm:cxn modelId="{1D3D9CBA-882C-416C-B64B-E10A499430FA}" type="presOf" srcId="{2A4520F3-BFCB-4233-B187-C856FD78BCAE}" destId="{3547F3CF-9DF5-4469-87F4-92AA0AE86D5D}" srcOrd="0" destOrd="0" presId="urn:microsoft.com/office/officeart/2005/8/layout/cycle1"/>
    <dgm:cxn modelId="{47E95FBB-4F46-4616-8812-CC368F85E054}" type="presOf" srcId="{F3C745B0-9DFA-400A-9AB2-93D750AFE760}" destId="{7B297400-1A61-48A7-9D76-9BFBDDE60BF7}" srcOrd="0" destOrd="0" presId="urn:microsoft.com/office/officeart/2005/8/layout/cycle1"/>
    <dgm:cxn modelId="{30F46AFE-B94A-4F71-BAA3-838A25A83B12}" srcId="{191240E0-5683-4A71-A8D6-B5B635C0690A}" destId="{F3C745B0-9DFA-400A-9AB2-93D750AFE760}" srcOrd="2" destOrd="0" parTransId="{4D273585-A90C-4CA6-A0DF-FE13371440D5}" sibTransId="{B7D21F64-1903-4081-86CE-9A2899D28D6F}"/>
    <dgm:cxn modelId="{C826F74A-B3AD-4AD5-947F-CD2A817A2654}" type="presParOf" srcId="{29CDBF55-5D66-469D-9891-F352BBD3D20F}" destId="{9DE500AD-D3AE-4D7F-8B0A-FE2D9D429E07}" srcOrd="0" destOrd="0" presId="urn:microsoft.com/office/officeart/2005/8/layout/cycle1"/>
    <dgm:cxn modelId="{D1B4DD03-5EFA-4EB5-9FFB-245323E870A2}" type="presParOf" srcId="{29CDBF55-5D66-469D-9891-F352BBD3D20F}" destId="{54340521-66B5-49AC-B79A-F08FEDC54D71}" srcOrd="1" destOrd="0" presId="urn:microsoft.com/office/officeart/2005/8/layout/cycle1"/>
    <dgm:cxn modelId="{AA989210-D89A-46D9-894A-504C4E45631E}" type="presParOf" srcId="{29CDBF55-5D66-469D-9891-F352BBD3D20F}" destId="{8674F01E-6558-49A6-9326-0DACBD15935A}" srcOrd="2" destOrd="0" presId="urn:microsoft.com/office/officeart/2005/8/layout/cycle1"/>
    <dgm:cxn modelId="{A5E42636-E142-4195-B1A8-97CF308B7611}" type="presParOf" srcId="{29CDBF55-5D66-469D-9891-F352BBD3D20F}" destId="{75AC97D3-C97C-4F97-8406-5233C756E834}" srcOrd="3" destOrd="0" presId="urn:microsoft.com/office/officeart/2005/8/layout/cycle1"/>
    <dgm:cxn modelId="{52737FFA-5225-4B81-92DB-287C26AC96E5}" type="presParOf" srcId="{29CDBF55-5D66-469D-9891-F352BBD3D20F}" destId="{347A7F78-F220-4D6C-B121-66C91B644E66}" srcOrd="4" destOrd="0" presId="urn:microsoft.com/office/officeart/2005/8/layout/cycle1"/>
    <dgm:cxn modelId="{000C3A7B-E01E-4CF0-A652-1BC04F8BC2F4}" type="presParOf" srcId="{29CDBF55-5D66-469D-9891-F352BBD3D20F}" destId="{014912A3-2B1F-4B6C-8C15-19CB0FAF885F}" srcOrd="5" destOrd="0" presId="urn:microsoft.com/office/officeart/2005/8/layout/cycle1"/>
    <dgm:cxn modelId="{C1D2A7D4-715B-4BDA-BED6-B8DC16E16008}" type="presParOf" srcId="{29CDBF55-5D66-469D-9891-F352BBD3D20F}" destId="{46DCFBD3-6939-4C97-8760-A13018BDB1DC}" srcOrd="6" destOrd="0" presId="urn:microsoft.com/office/officeart/2005/8/layout/cycle1"/>
    <dgm:cxn modelId="{40C3C43B-A110-4B5A-91F8-AD1558FDC2E2}" type="presParOf" srcId="{29CDBF55-5D66-469D-9891-F352BBD3D20F}" destId="{7B297400-1A61-48A7-9D76-9BFBDDE60BF7}" srcOrd="7" destOrd="0" presId="urn:microsoft.com/office/officeart/2005/8/layout/cycle1"/>
    <dgm:cxn modelId="{D8A6D006-200E-4D4F-926E-8DE6438A4948}" type="presParOf" srcId="{29CDBF55-5D66-469D-9891-F352BBD3D20F}" destId="{9045DB98-CA46-4978-AA86-0478A7443355}" srcOrd="8" destOrd="0" presId="urn:microsoft.com/office/officeart/2005/8/layout/cycle1"/>
    <dgm:cxn modelId="{02DAB5BF-23EA-40F4-BD7D-7044BB76D467}" type="presParOf" srcId="{29CDBF55-5D66-469D-9891-F352BBD3D20F}" destId="{A2C28C40-8DB1-47BF-94A8-A15DC65271E0}" srcOrd="9" destOrd="0" presId="urn:microsoft.com/office/officeart/2005/8/layout/cycle1"/>
    <dgm:cxn modelId="{2D9A7968-384C-4440-AA8F-63EF5DD77439}" type="presParOf" srcId="{29CDBF55-5D66-469D-9891-F352BBD3D20F}" destId="{2536821E-42EA-4141-BF75-B23CC789A13E}" srcOrd="10" destOrd="0" presId="urn:microsoft.com/office/officeart/2005/8/layout/cycle1"/>
    <dgm:cxn modelId="{ED13572B-B4B7-4E39-BB93-0D836F26E443}" type="presParOf" srcId="{29CDBF55-5D66-469D-9891-F352BBD3D20F}" destId="{EB1A3A15-FED5-46E5-943F-567418BF951C}" srcOrd="11" destOrd="0" presId="urn:microsoft.com/office/officeart/2005/8/layout/cycle1"/>
    <dgm:cxn modelId="{3DE986A9-7F7B-4547-84BD-C49CF5748D51}" type="presParOf" srcId="{29CDBF55-5D66-469D-9891-F352BBD3D20F}" destId="{AEFA024A-C230-4497-94C5-65E0B580AAF3}" srcOrd="12" destOrd="0" presId="urn:microsoft.com/office/officeart/2005/8/layout/cycle1"/>
    <dgm:cxn modelId="{297CD034-1944-414C-9C2D-E001BC7D20F4}" type="presParOf" srcId="{29CDBF55-5D66-469D-9891-F352BBD3D20F}" destId="{3547F3CF-9DF5-4469-87F4-92AA0AE86D5D}" srcOrd="13" destOrd="0" presId="urn:microsoft.com/office/officeart/2005/8/layout/cycle1"/>
    <dgm:cxn modelId="{0B5BBFE8-9419-496E-97CA-34BBAB279C29}" type="presParOf" srcId="{29CDBF55-5D66-469D-9891-F352BBD3D20F}" destId="{AEB67B24-437E-4C85-9BE3-EE85F8E66858}" srcOrd="14" destOrd="0" presId="urn:microsoft.com/office/officeart/2005/8/layout/cycle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78D6A25-00E5-4612-B446-07497B20D366}" type="doc">
      <dgm:prSet loTypeId="urn:microsoft.com/office/officeart/2005/8/layout/cycle8" loCatId="cycle" qsTypeId="urn:microsoft.com/office/officeart/2005/8/quickstyle/simple5" qsCatId="simple" csTypeId="urn:microsoft.com/office/officeart/2005/8/colors/accent0_3" csCatId="mainScheme" phldr="1"/>
      <dgm:spPr/>
    </dgm:pt>
    <dgm:pt modelId="{1FD5A2CD-C608-4AF0-AE00-463342CADDCC}">
      <dgm:prSet phldrT="[Text]"/>
      <dgm:spPr/>
      <dgm:t>
        <a:bodyPr/>
        <a:lstStyle/>
        <a:p>
          <a:r>
            <a:rPr lang="en-US" b="0" dirty="0" smtClean="0"/>
            <a:t>Annual </a:t>
          </a:r>
        </a:p>
        <a:p>
          <a:r>
            <a:rPr lang="en-US" b="0" dirty="0" smtClean="0"/>
            <a:t>Assessment </a:t>
          </a:r>
        </a:p>
        <a:p>
          <a:endParaRPr lang="en-US" b="0" dirty="0" smtClean="0"/>
        </a:p>
        <a:p>
          <a:r>
            <a:rPr lang="en-US" b="0" dirty="0" smtClean="0"/>
            <a:t>Priority Setting</a:t>
          </a:r>
        </a:p>
        <a:p>
          <a:endParaRPr lang="en-US" b="0" dirty="0" smtClean="0"/>
        </a:p>
        <a:p>
          <a:r>
            <a:rPr lang="en-US" b="0" dirty="0" smtClean="0"/>
            <a:t>Communication</a:t>
          </a:r>
          <a:endParaRPr lang="en-US" b="0" dirty="0"/>
        </a:p>
      </dgm:t>
    </dgm:pt>
    <dgm:pt modelId="{A4DAF1D4-2D96-4817-89A4-A7299BDE51A1}" type="parTrans" cxnId="{BDAA3208-2096-491F-BE56-9C78963BBA05}">
      <dgm:prSet/>
      <dgm:spPr/>
      <dgm:t>
        <a:bodyPr/>
        <a:lstStyle/>
        <a:p>
          <a:endParaRPr lang="en-US"/>
        </a:p>
      </dgm:t>
    </dgm:pt>
    <dgm:pt modelId="{5677D80B-B35D-4A2B-BD65-CB90E6E0AE7D}" type="sibTrans" cxnId="{BDAA3208-2096-491F-BE56-9C78963BBA05}">
      <dgm:prSet/>
      <dgm:spPr/>
      <dgm:t>
        <a:bodyPr/>
        <a:lstStyle/>
        <a:p>
          <a:endParaRPr lang="en-US"/>
        </a:p>
      </dgm:t>
    </dgm:pt>
    <dgm:pt modelId="{D5EEA8AB-745D-4F68-9DB0-029CC68D2BAE}">
      <dgm:prSet phldrT="[Text]"/>
      <dgm:spPr/>
      <dgm:t>
        <a:bodyPr/>
        <a:lstStyle/>
        <a:p>
          <a:r>
            <a:rPr lang="en-US" b="0" dirty="0" smtClean="0"/>
            <a:t>Implement Recommendations</a:t>
          </a:r>
          <a:endParaRPr lang="en-US" b="0" dirty="0"/>
        </a:p>
      </dgm:t>
    </dgm:pt>
    <dgm:pt modelId="{08CBF4A5-132C-4F7D-974C-B5D36B7D7633}" type="parTrans" cxnId="{49C37941-BBDC-494D-A473-FF7550E8FABE}">
      <dgm:prSet/>
      <dgm:spPr/>
      <dgm:t>
        <a:bodyPr/>
        <a:lstStyle/>
        <a:p>
          <a:endParaRPr lang="en-US"/>
        </a:p>
      </dgm:t>
    </dgm:pt>
    <dgm:pt modelId="{354563E1-5434-402C-AA0B-EF64303186AC}" type="sibTrans" cxnId="{49C37941-BBDC-494D-A473-FF7550E8FABE}">
      <dgm:prSet/>
      <dgm:spPr/>
      <dgm:t>
        <a:bodyPr/>
        <a:lstStyle/>
        <a:p>
          <a:endParaRPr lang="en-US"/>
        </a:p>
      </dgm:t>
    </dgm:pt>
    <dgm:pt modelId="{AFC61087-9ECF-40BF-87B7-FD41F1CD096C}" type="pres">
      <dgm:prSet presAssocID="{D78D6A25-00E5-4612-B446-07497B20D366}" presName="compositeShape" presStyleCnt="0">
        <dgm:presLayoutVars>
          <dgm:chMax val="7"/>
          <dgm:dir/>
          <dgm:resizeHandles val="exact"/>
        </dgm:presLayoutVars>
      </dgm:prSet>
      <dgm:spPr/>
    </dgm:pt>
    <dgm:pt modelId="{0493AE5D-F4B2-4BCA-BFB7-84E405232540}" type="pres">
      <dgm:prSet presAssocID="{D78D6A25-00E5-4612-B446-07497B20D366}" presName="wedge1" presStyleLbl="node1" presStyleIdx="0" presStyleCnt="2" custScaleX="101416" custScaleY="98875"/>
      <dgm:spPr/>
      <dgm:t>
        <a:bodyPr/>
        <a:lstStyle/>
        <a:p>
          <a:endParaRPr lang="en-US"/>
        </a:p>
      </dgm:t>
    </dgm:pt>
    <dgm:pt modelId="{C8FFDE65-C77A-4773-BBA8-52075D10B84D}" type="pres">
      <dgm:prSet presAssocID="{D78D6A25-00E5-4612-B446-07497B20D366}" presName="dummy1a" presStyleCnt="0"/>
      <dgm:spPr/>
    </dgm:pt>
    <dgm:pt modelId="{88D0B889-ECD3-4399-AE81-C90C18DBEDA0}" type="pres">
      <dgm:prSet presAssocID="{D78D6A25-00E5-4612-B446-07497B20D366}" presName="dummy1b" presStyleCnt="0"/>
      <dgm:spPr/>
    </dgm:pt>
    <dgm:pt modelId="{30CA8F76-4D8A-4190-B95C-9536FEF043B5}" type="pres">
      <dgm:prSet presAssocID="{D78D6A25-00E5-4612-B446-07497B20D366}" presName="wedge1Tx" presStyleLbl="node1" presStyleIdx="0" presStyleCnt="2">
        <dgm:presLayoutVars>
          <dgm:chMax val="0"/>
          <dgm:chPref val="0"/>
          <dgm:bulletEnabled val="1"/>
        </dgm:presLayoutVars>
      </dgm:prSet>
      <dgm:spPr/>
      <dgm:t>
        <a:bodyPr/>
        <a:lstStyle/>
        <a:p>
          <a:endParaRPr lang="en-US"/>
        </a:p>
      </dgm:t>
    </dgm:pt>
    <dgm:pt modelId="{21D8D556-F920-40FE-9B51-5170B01300EC}" type="pres">
      <dgm:prSet presAssocID="{D78D6A25-00E5-4612-B446-07497B20D366}" presName="wedge2" presStyleLbl="node1" presStyleIdx="1" presStyleCnt="2"/>
      <dgm:spPr/>
      <dgm:t>
        <a:bodyPr/>
        <a:lstStyle/>
        <a:p>
          <a:endParaRPr lang="en-US"/>
        </a:p>
      </dgm:t>
    </dgm:pt>
    <dgm:pt modelId="{5FC586BE-5996-4CEB-BE8C-7F631549D53C}" type="pres">
      <dgm:prSet presAssocID="{D78D6A25-00E5-4612-B446-07497B20D366}" presName="dummy2a" presStyleCnt="0"/>
      <dgm:spPr/>
    </dgm:pt>
    <dgm:pt modelId="{F3871A3B-2763-4FFD-9CA6-5F1799A0725C}" type="pres">
      <dgm:prSet presAssocID="{D78D6A25-00E5-4612-B446-07497B20D366}" presName="dummy2b" presStyleCnt="0"/>
      <dgm:spPr/>
    </dgm:pt>
    <dgm:pt modelId="{AD408F84-2905-4C45-8390-87862EA3306E}" type="pres">
      <dgm:prSet presAssocID="{D78D6A25-00E5-4612-B446-07497B20D366}" presName="wedge2Tx" presStyleLbl="node1" presStyleIdx="1" presStyleCnt="2">
        <dgm:presLayoutVars>
          <dgm:chMax val="0"/>
          <dgm:chPref val="0"/>
          <dgm:bulletEnabled val="1"/>
        </dgm:presLayoutVars>
      </dgm:prSet>
      <dgm:spPr/>
      <dgm:t>
        <a:bodyPr/>
        <a:lstStyle/>
        <a:p>
          <a:endParaRPr lang="en-US"/>
        </a:p>
      </dgm:t>
    </dgm:pt>
    <dgm:pt modelId="{3FCE8EF6-562C-4050-AA65-977FF7D5DFDD}" type="pres">
      <dgm:prSet presAssocID="{5677D80B-B35D-4A2B-BD65-CB90E6E0AE7D}" presName="arrowWedge1" presStyleLbl="fgSibTrans2D1" presStyleIdx="0" presStyleCnt="2"/>
      <dgm:spPr/>
    </dgm:pt>
    <dgm:pt modelId="{780338D8-D7F4-43F6-B93D-27A89B679FA9}" type="pres">
      <dgm:prSet presAssocID="{354563E1-5434-402C-AA0B-EF64303186AC}" presName="arrowWedge2" presStyleLbl="fgSibTrans2D1" presStyleIdx="1" presStyleCnt="2"/>
      <dgm:spPr/>
    </dgm:pt>
  </dgm:ptLst>
  <dgm:cxnLst>
    <dgm:cxn modelId="{BDAA3208-2096-491F-BE56-9C78963BBA05}" srcId="{D78D6A25-00E5-4612-B446-07497B20D366}" destId="{1FD5A2CD-C608-4AF0-AE00-463342CADDCC}" srcOrd="0" destOrd="0" parTransId="{A4DAF1D4-2D96-4817-89A4-A7299BDE51A1}" sibTransId="{5677D80B-B35D-4A2B-BD65-CB90E6E0AE7D}"/>
    <dgm:cxn modelId="{D0989AC5-EC82-43D1-A968-EF46E790FFE9}" type="presOf" srcId="{1FD5A2CD-C608-4AF0-AE00-463342CADDCC}" destId="{0493AE5D-F4B2-4BCA-BFB7-84E405232540}" srcOrd="0" destOrd="0" presId="urn:microsoft.com/office/officeart/2005/8/layout/cycle8"/>
    <dgm:cxn modelId="{9483F970-6A67-48D3-9795-5FB079750AEE}" type="presOf" srcId="{D5EEA8AB-745D-4F68-9DB0-029CC68D2BAE}" destId="{AD408F84-2905-4C45-8390-87862EA3306E}" srcOrd="1" destOrd="0" presId="urn:microsoft.com/office/officeart/2005/8/layout/cycle8"/>
    <dgm:cxn modelId="{9BF72F99-C4D8-45A3-89A5-4C487B7092F4}" type="presOf" srcId="{1FD5A2CD-C608-4AF0-AE00-463342CADDCC}" destId="{30CA8F76-4D8A-4190-B95C-9536FEF043B5}" srcOrd="1" destOrd="0" presId="urn:microsoft.com/office/officeart/2005/8/layout/cycle8"/>
    <dgm:cxn modelId="{2FEAE86A-3039-4222-86B2-36B7CC215331}" type="presOf" srcId="{D78D6A25-00E5-4612-B446-07497B20D366}" destId="{AFC61087-9ECF-40BF-87B7-FD41F1CD096C}" srcOrd="0" destOrd="0" presId="urn:microsoft.com/office/officeart/2005/8/layout/cycle8"/>
    <dgm:cxn modelId="{49C37941-BBDC-494D-A473-FF7550E8FABE}" srcId="{D78D6A25-00E5-4612-B446-07497B20D366}" destId="{D5EEA8AB-745D-4F68-9DB0-029CC68D2BAE}" srcOrd="1" destOrd="0" parTransId="{08CBF4A5-132C-4F7D-974C-B5D36B7D7633}" sibTransId="{354563E1-5434-402C-AA0B-EF64303186AC}"/>
    <dgm:cxn modelId="{BD645933-7303-4E6F-8C89-950A591182D2}" type="presOf" srcId="{D5EEA8AB-745D-4F68-9DB0-029CC68D2BAE}" destId="{21D8D556-F920-40FE-9B51-5170B01300EC}" srcOrd="0" destOrd="0" presId="urn:microsoft.com/office/officeart/2005/8/layout/cycle8"/>
    <dgm:cxn modelId="{816AD1ED-D1AD-407E-AC82-5E9F2F4E26BE}" type="presParOf" srcId="{AFC61087-9ECF-40BF-87B7-FD41F1CD096C}" destId="{0493AE5D-F4B2-4BCA-BFB7-84E405232540}" srcOrd="0" destOrd="0" presId="urn:microsoft.com/office/officeart/2005/8/layout/cycle8"/>
    <dgm:cxn modelId="{0AE194ED-18B9-450E-8CFF-8696B7B32137}" type="presParOf" srcId="{AFC61087-9ECF-40BF-87B7-FD41F1CD096C}" destId="{C8FFDE65-C77A-4773-BBA8-52075D10B84D}" srcOrd="1" destOrd="0" presId="urn:microsoft.com/office/officeart/2005/8/layout/cycle8"/>
    <dgm:cxn modelId="{D272BB48-4B63-4563-BA9F-FA7DF8C04B24}" type="presParOf" srcId="{AFC61087-9ECF-40BF-87B7-FD41F1CD096C}" destId="{88D0B889-ECD3-4399-AE81-C90C18DBEDA0}" srcOrd="2" destOrd="0" presId="urn:microsoft.com/office/officeart/2005/8/layout/cycle8"/>
    <dgm:cxn modelId="{0816B611-5636-40A1-917E-6EAC1735547C}" type="presParOf" srcId="{AFC61087-9ECF-40BF-87B7-FD41F1CD096C}" destId="{30CA8F76-4D8A-4190-B95C-9536FEF043B5}" srcOrd="3" destOrd="0" presId="urn:microsoft.com/office/officeart/2005/8/layout/cycle8"/>
    <dgm:cxn modelId="{13D1B88B-0C06-4C59-A571-84F7DC5C9D62}" type="presParOf" srcId="{AFC61087-9ECF-40BF-87B7-FD41F1CD096C}" destId="{21D8D556-F920-40FE-9B51-5170B01300EC}" srcOrd="4" destOrd="0" presId="urn:microsoft.com/office/officeart/2005/8/layout/cycle8"/>
    <dgm:cxn modelId="{9B217B57-1877-4ABD-9DC7-45AF87055E0A}" type="presParOf" srcId="{AFC61087-9ECF-40BF-87B7-FD41F1CD096C}" destId="{5FC586BE-5996-4CEB-BE8C-7F631549D53C}" srcOrd="5" destOrd="0" presId="urn:microsoft.com/office/officeart/2005/8/layout/cycle8"/>
    <dgm:cxn modelId="{36328D1D-69D2-4A68-B239-0C29162A2B8E}" type="presParOf" srcId="{AFC61087-9ECF-40BF-87B7-FD41F1CD096C}" destId="{F3871A3B-2763-4FFD-9CA6-5F1799A0725C}" srcOrd="6" destOrd="0" presId="urn:microsoft.com/office/officeart/2005/8/layout/cycle8"/>
    <dgm:cxn modelId="{D8193A1D-B6C6-47F0-93E9-2A88F5CD5B51}" type="presParOf" srcId="{AFC61087-9ECF-40BF-87B7-FD41F1CD096C}" destId="{AD408F84-2905-4C45-8390-87862EA3306E}" srcOrd="7" destOrd="0" presId="urn:microsoft.com/office/officeart/2005/8/layout/cycle8"/>
    <dgm:cxn modelId="{983D10FA-0D8E-4A8F-8773-3ED2CD9639F2}" type="presParOf" srcId="{AFC61087-9ECF-40BF-87B7-FD41F1CD096C}" destId="{3FCE8EF6-562C-4050-AA65-977FF7D5DFDD}" srcOrd="8" destOrd="0" presId="urn:microsoft.com/office/officeart/2005/8/layout/cycle8"/>
    <dgm:cxn modelId="{7A4047B4-CEBD-481E-B1F2-0D28D1E316F7}" type="presParOf" srcId="{AFC61087-9ECF-40BF-87B7-FD41F1CD096C}" destId="{780338D8-D7F4-43F6-B93D-27A89B679FA9}" srcOrd="9" destOrd="0" presId="urn:microsoft.com/office/officeart/2005/8/layout/cycle8"/>
  </dgm:cxnLst>
  <dgm:bg/>
  <dgm:whole/>
  <dgm:extLst>
    <a:ext uri="http://schemas.microsoft.com/office/drawing/2008/diagram">
      <dsp:dataModelExt xmlns:dsp="http://schemas.microsoft.com/office/drawing/2008/diagram" xmlns=""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35D996E-A260-4CE6-84BB-13A5B480050C}" type="doc">
      <dgm:prSet loTypeId="urn:microsoft.com/office/officeart/2008/layout/RadialCluster" loCatId="relationship" qsTypeId="urn:microsoft.com/office/officeart/2005/8/quickstyle/3d5" qsCatId="3D" csTypeId="urn:microsoft.com/office/officeart/2005/8/colors/accent1_2" csCatId="accent1" phldr="1"/>
      <dgm:spPr/>
      <dgm:t>
        <a:bodyPr/>
        <a:lstStyle/>
        <a:p>
          <a:endParaRPr lang="en-US"/>
        </a:p>
      </dgm:t>
    </dgm:pt>
    <dgm:pt modelId="{36676B1D-D769-4CAE-80A6-A4B038BDAB85}">
      <dgm:prSet phldrT="[Text]">
        <dgm:style>
          <a:lnRef idx="0">
            <a:schemeClr val="accent1"/>
          </a:lnRef>
          <a:fillRef idx="3">
            <a:schemeClr val="accent1"/>
          </a:fillRef>
          <a:effectRef idx="3">
            <a:schemeClr val="accent1"/>
          </a:effectRef>
          <a:fontRef idx="minor">
            <a:schemeClr val="lt1"/>
          </a:fontRef>
        </dgm:style>
      </dgm:prSet>
      <dgm:spPr/>
      <dgm:t>
        <a:bodyPr/>
        <a:lstStyle/>
        <a:p>
          <a:r>
            <a:rPr lang="en-US" dirty="0" smtClean="0"/>
            <a:t>Strategic </a:t>
          </a:r>
          <a:r>
            <a:rPr lang="en-US" dirty="0" smtClean="0"/>
            <a:t>Planning </a:t>
          </a:r>
          <a:endParaRPr lang="en-US" dirty="0"/>
        </a:p>
      </dgm:t>
    </dgm:pt>
    <dgm:pt modelId="{D4B37A3D-3CC7-4BA4-B3AC-6A3CEAB3CD8F}" type="parTrans" cxnId="{4FB6A85A-CFF9-46F0-9983-E85B5ED34FCA}">
      <dgm:prSet/>
      <dgm:spPr/>
      <dgm:t>
        <a:bodyPr/>
        <a:lstStyle/>
        <a:p>
          <a:endParaRPr lang="en-US"/>
        </a:p>
      </dgm:t>
    </dgm:pt>
    <dgm:pt modelId="{C4F33362-203B-4ECE-9D82-1B23B3B33EAA}" type="sibTrans" cxnId="{4FB6A85A-CFF9-46F0-9983-E85B5ED34FCA}">
      <dgm:prSet/>
      <dgm:spPr/>
      <dgm:t>
        <a:bodyPr/>
        <a:lstStyle/>
        <a:p>
          <a:endParaRPr lang="en-US"/>
        </a:p>
      </dgm:t>
    </dgm:pt>
    <dgm:pt modelId="{4444F0CF-823E-437C-B64E-5AC2B13E1B82}">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en-US" sz="1100" dirty="0" smtClean="0"/>
            <a:t>Communication</a:t>
          </a:r>
          <a:endParaRPr lang="en-US" sz="1100" dirty="0"/>
        </a:p>
      </dgm:t>
    </dgm:pt>
    <dgm:pt modelId="{B5F09E36-54BB-4672-9F81-696260CE0334}" type="parTrans" cxnId="{1E716913-3D41-44C6-8726-9846FA56D6F1}">
      <dgm:prSet/>
      <dgm:spPr/>
      <dgm:t>
        <a:bodyPr/>
        <a:lstStyle/>
        <a:p>
          <a:endParaRPr lang="en-US" dirty="0"/>
        </a:p>
      </dgm:t>
    </dgm:pt>
    <dgm:pt modelId="{BF3CAE9A-EB3F-49E4-AD5F-96BC43C6B5EA}" type="sibTrans" cxnId="{1E716913-3D41-44C6-8726-9846FA56D6F1}">
      <dgm:prSet/>
      <dgm:spPr/>
      <dgm:t>
        <a:bodyPr/>
        <a:lstStyle/>
        <a:p>
          <a:endParaRPr lang="en-US"/>
        </a:p>
      </dgm:t>
    </dgm:pt>
    <dgm:pt modelId="{9BE9456A-119E-4F67-A0E1-FD888BC62A86}">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en-US" sz="1100" dirty="0" smtClean="0"/>
            <a:t>Identifying Skill/Resource Gaps</a:t>
          </a:r>
          <a:endParaRPr lang="en-US" sz="1100" dirty="0"/>
        </a:p>
      </dgm:t>
    </dgm:pt>
    <dgm:pt modelId="{6DE295AF-436F-4E7D-834A-BECDD4D91137}" type="parTrans" cxnId="{F3BC62C4-5129-4D99-B16D-721D520FEA7E}">
      <dgm:prSet/>
      <dgm:spPr/>
      <dgm:t>
        <a:bodyPr/>
        <a:lstStyle/>
        <a:p>
          <a:endParaRPr lang="en-US" dirty="0"/>
        </a:p>
      </dgm:t>
    </dgm:pt>
    <dgm:pt modelId="{6105F2C4-0C95-482D-A0E0-1A51BEB32B85}" type="sibTrans" cxnId="{F3BC62C4-5129-4D99-B16D-721D520FEA7E}">
      <dgm:prSet/>
      <dgm:spPr/>
      <dgm:t>
        <a:bodyPr/>
        <a:lstStyle/>
        <a:p>
          <a:endParaRPr lang="en-US"/>
        </a:p>
      </dgm:t>
    </dgm:pt>
    <dgm:pt modelId="{C9424313-D591-41F2-973D-B9C48D121B1F}">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en-US" sz="1100" dirty="0" smtClean="0"/>
            <a:t>Fundraising</a:t>
          </a:r>
          <a:endParaRPr lang="en-US" sz="1100" dirty="0"/>
        </a:p>
      </dgm:t>
    </dgm:pt>
    <dgm:pt modelId="{D44E2C74-6D31-4FC9-94A6-5A16EFA2A31D}" type="sibTrans" cxnId="{63934A3A-57E7-43FA-A98F-5FFE021F0F32}">
      <dgm:prSet/>
      <dgm:spPr/>
      <dgm:t>
        <a:bodyPr/>
        <a:lstStyle/>
        <a:p>
          <a:endParaRPr lang="en-US"/>
        </a:p>
      </dgm:t>
    </dgm:pt>
    <dgm:pt modelId="{4EDEF531-47F6-441F-80FD-02ABEA4B304B}" type="parTrans" cxnId="{63934A3A-57E7-43FA-A98F-5FFE021F0F32}">
      <dgm:prSet/>
      <dgm:spPr/>
      <dgm:t>
        <a:bodyPr/>
        <a:lstStyle/>
        <a:p>
          <a:endParaRPr lang="en-US" dirty="0"/>
        </a:p>
      </dgm:t>
    </dgm:pt>
    <dgm:pt modelId="{46C4287E-59E0-D344-91C6-EEA446392ABC}">
      <dgm:prSet phldrT="[Text]" custT="1">
        <dgm:style>
          <a:lnRef idx="0">
            <a:schemeClr val="accent1"/>
          </a:lnRef>
          <a:fillRef idx="3">
            <a:schemeClr val="accent1"/>
          </a:fillRef>
          <a:effectRef idx="3">
            <a:schemeClr val="accent1"/>
          </a:effectRef>
          <a:fontRef idx="minor">
            <a:schemeClr val="lt1"/>
          </a:fontRef>
        </dgm:style>
      </dgm:prSet>
      <dgm:spPr/>
      <dgm:t>
        <a:bodyPr/>
        <a:lstStyle/>
        <a:p>
          <a:r>
            <a:rPr lang="en-US" sz="1100" dirty="0" smtClean="0"/>
            <a:t>Board/Leadership Evaluation</a:t>
          </a:r>
          <a:endParaRPr lang="en-US" sz="1100" dirty="0"/>
        </a:p>
      </dgm:t>
    </dgm:pt>
    <dgm:pt modelId="{C9378FA8-180B-CC4E-86CD-68CCC855CD19}" type="parTrans" cxnId="{5B7B6A59-5E08-C840-8256-7B0817AA9D56}">
      <dgm:prSet/>
      <dgm:spPr/>
      <dgm:t>
        <a:bodyPr/>
        <a:lstStyle/>
        <a:p>
          <a:endParaRPr lang="en-US" dirty="0"/>
        </a:p>
      </dgm:t>
    </dgm:pt>
    <dgm:pt modelId="{230DCEE3-4704-6544-90EA-11C4F8A5A115}" type="sibTrans" cxnId="{5B7B6A59-5E08-C840-8256-7B0817AA9D56}">
      <dgm:prSet/>
      <dgm:spPr/>
      <dgm:t>
        <a:bodyPr/>
        <a:lstStyle/>
        <a:p>
          <a:endParaRPr lang="en-US"/>
        </a:p>
      </dgm:t>
    </dgm:pt>
    <dgm:pt modelId="{A90522D0-EE4E-4235-AE60-99164FCD5186}" type="pres">
      <dgm:prSet presAssocID="{835D996E-A260-4CE6-84BB-13A5B480050C}" presName="Name0" presStyleCnt="0">
        <dgm:presLayoutVars>
          <dgm:chMax val="1"/>
          <dgm:chPref val="1"/>
          <dgm:dir/>
          <dgm:animOne val="branch"/>
          <dgm:animLvl val="lvl"/>
        </dgm:presLayoutVars>
      </dgm:prSet>
      <dgm:spPr/>
      <dgm:t>
        <a:bodyPr/>
        <a:lstStyle/>
        <a:p>
          <a:endParaRPr lang="en-US"/>
        </a:p>
      </dgm:t>
    </dgm:pt>
    <dgm:pt modelId="{BCE7F01F-13B2-48EA-A731-B0D5DA384496}" type="pres">
      <dgm:prSet presAssocID="{36676B1D-D769-4CAE-80A6-A4B038BDAB85}" presName="singleCycle" presStyleCnt="0"/>
      <dgm:spPr/>
      <dgm:t>
        <a:bodyPr/>
        <a:lstStyle/>
        <a:p>
          <a:endParaRPr lang="en-US"/>
        </a:p>
      </dgm:t>
    </dgm:pt>
    <dgm:pt modelId="{37575801-E5E5-4721-B10E-F6308AE3A059}" type="pres">
      <dgm:prSet presAssocID="{36676B1D-D769-4CAE-80A6-A4B038BDAB85}" presName="singleCenter" presStyleLbl="node1" presStyleIdx="0" presStyleCnt="5" custScaleX="95238" custScaleY="117622">
        <dgm:presLayoutVars>
          <dgm:chMax val="7"/>
          <dgm:chPref val="7"/>
        </dgm:presLayoutVars>
      </dgm:prSet>
      <dgm:spPr/>
      <dgm:t>
        <a:bodyPr/>
        <a:lstStyle/>
        <a:p>
          <a:endParaRPr lang="en-US"/>
        </a:p>
      </dgm:t>
    </dgm:pt>
    <dgm:pt modelId="{A70FE45E-D974-40F8-A677-A895497A0E59}" type="pres">
      <dgm:prSet presAssocID="{4EDEF531-47F6-441F-80FD-02ABEA4B304B}" presName="Name56" presStyleLbl="parChTrans1D2" presStyleIdx="0" presStyleCnt="4"/>
      <dgm:spPr/>
      <dgm:t>
        <a:bodyPr/>
        <a:lstStyle/>
        <a:p>
          <a:endParaRPr lang="en-US"/>
        </a:p>
      </dgm:t>
    </dgm:pt>
    <dgm:pt modelId="{114F1235-26D6-4BC0-9090-85A074B3CEE0}" type="pres">
      <dgm:prSet presAssocID="{C9424313-D591-41F2-973D-B9C48D121B1F}" presName="text0" presStyleLbl="node1" presStyleIdx="1" presStyleCnt="5" custScaleX="148442">
        <dgm:presLayoutVars>
          <dgm:bulletEnabled val="1"/>
        </dgm:presLayoutVars>
      </dgm:prSet>
      <dgm:spPr/>
      <dgm:t>
        <a:bodyPr/>
        <a:lstStyle/>
        <a:p>
          <a:endParaRPr lang="en-US"/>
        </a:p>
      </dgm:t>
    </dgm:pt>
    <dgm:pt modelId="{2CA17A0A-7F99-4141-856D-D0D900E746AB}" type="pres">
      <dgm:prSet presAssocID="{C9378FA8-180B-CC4E-86CD-68CCC855CD19}" presName="Name56" presStyleLbl="parChTrans1D2" presStyleIdx="1" presStyleCnt="4"/>
      <dgm:spPr/>
      <dgm:t>
        <a:bodyPr/>
        <a:lstStyle/>
        <a:p>
          <a:endParaRPr lang="en-US"/>
        </a:p>
      </dgm:t>
    </dgm:pt>
    <dgm:pt modelId="{7106A0FC-152B-8043-A97E-07A70B4B3BC5}" type="pres">
      <dgm:prSet presAssocID="{46C4287E-59E0-D344-91C6-EEA446392ABC}" presName="text0" presStyleLbl="node1" presStyleIdx="2" presStyleCnt="5">
        <dgm:presLayoutVars>
          <dgm:bulletEnabled val="1"/>
        </dgm:presLayoutVars>
      </dgm:prSet>
      <dgm:spPr/>
      <dgm:t>
        <a:bodyPr/>
        <a:lstStyle/>
        <a:p>
          <a:endParaRPr lang="en-US"/>
        </a:p>
      </dgm:t>
    </dgm:pt>
    <dgm:pt modelId="{11B05C0A-35C2-4F6B-A01D-05E095A46284}" type="pres">
      <dgm:prSet presAssocID="{B5F09E36-54BB-4672-9F81-696260CE0334}" presName="Name56" presStyleLbl="parChTrans1D2" presStyleIdx="2" presStyleCnt="4"/>
      <dgm:spPr/>
      <dgm:t>
        <a:bodyPr/>
        <a:lstStyle/>
        <a:p>
          <a:endParaRPr lang="en-US"/>
        </a:p>
      </dgm:t>
    </dgm:pt>
    <dgm:pt modelId="{B0DF3AED-D6AC-4955-833E-95A12692EF47}" type="pres">
      <dgm:prSet presAssocID="{4444F0CF-823E-437C-B64E-5AC2B13E1B82}" presName="text0" presStyleLbl="node1" presStyleIdx="3" presStyleCnt="5" custScaleX="148442" custRadScaleRad="100037" custRadScaleInc="6577">
        <dgm:presLayoutVars>
          <dgm:bulletEnabled val="1"/>
        </dgm:presLayoutVars>
      </dgm:prSet>
      <dgm:spPr/>
      <dgm:t>
        <a:bodyPr/>
        <a:lstStyle/>
        <a:p>
          <a:endParaRPr lang="en-US"/>
        </a:p>
      </dgm:t>
    </dgm:pt>
    <dgm:pt modelId="{6E241CD0-503B-4838-B624-6EB721E95DCA}" type="pres">
      <dgm:prSet presAssocID="{6DE295AF-436F-4E7D-834A-BECDD4D91137}" presName="Name56" presStyleLbl="parChTrans1D2" presStyleIdx="3" presStyleCnt="4"/>
      <dgm:spPr/>
      <dgm:t>
        <a:bodyPr/>
        <a:lstStyle/>
        <a:p>
          <a:endParaRPr lang="en-US"/>
        </a:p>
      </dgm:t>
    </dgm:pt>
    <dgm:pt modelId="{D4D6CED6-7744-468D-AE28-559CB58AA452}" type="pres">
      <dgm:prSet presAssocID="{9BE9456A-119E-4F67-A0E1-FD888BC62A86}" presName="text0" presStyleLbl="node1" presStyleIdx="4" presStyleCnt="5" custScaleX="148442">
        <dgm:presLayoutVars>
          <dgm:bulletEnabled val="1"/>
        </dgm:presLayoutVars>
      </dgm:prSet>
      <dgm:spPr/>
      <dgm:t>
        <a:bodyPr/>
        <a:lstStyle/>
        <a:p>
          <a:endParaRPr lang="en-US"/>
        </a:p>
      </dgm:t>
    </dgm:pt>
  </dgm:ptLst>
  <dgm:cxnLst>
    <dgm:cxn modelId="{FDE41CA7-6F89-4FDD-A814-50450F9493E9}" type="presOf" srcId="{C9424313-D591-41F2-973D-B9C48D121B1F}" destId="{114F1235-26D6-4BC0-9090-85A074B3CEE0}" srcOrd="0" destOrd="0" presId="urn:microsoft.com/office/officeart/2008/layout/RadialCluster"/>
    <dgm:cxn modelId="{F3BC62C4-5129-4D99-B16D-721D520FEA7E}" srcId="{36676B1D-D769-4CAE-80A6-A4B038BDAB85}" destId="{9BE9456A-119E-4F67-A0E1-FD888BC62A86}" srcOrd="3" destOrd="0" parTransId="{6DE295AF-436F-4E7D-834A-BECDD4D91137}" sibTransId="{6105F2C4-0C95-482D-A0E0-1A51BEB32B85}"/>
    <dgm:cxn modelId="{46246BA1-9E20-644C-8E86-B44E32F860CF}" type="presOf" srcId="{C9378FA8-180B-CC4E-86CD-68CCC855CD19}" destId="{2CA17A0A-7F99-4141-856D-D0D900E746AB}" srcOrd="0" destOrd="0" presId="urn:microsoft.com/office/officeart/2008/layout/RadialCluster"/>
    <dgm:cxn modelId="{95B8BF4F-160B-474E-9977-4935266D6416}" type="presOf" srcId="{B5F09E36-54BB-4672-9F81-696260CE0334}" destId="{11B05C0A-35C2-4F6B-A01D-05E095A46284}" srcOrd="0" destOrd="0" presId="urn:microsoft.com/office/officeart/2008/layout/RadialCluster"/>
    <dgm:cxn modelId="{CE38AB08-E21F-4568-AF6F-120F1BEEE717}" type="presOf" srcId="{4444F0CF-823E-437C-B64E-5AC2B13E1B82}" destId="{B0DF3AED-D6AC-4955-833E-95A12692EF47}" srcOrd="0" destOrd="0" presId="urn:microsoft.com/office/officeart/2008/layout/RadialCluster"/>
    <dgm:cxn modelId="{029B8336-196B-481C-98B0-9600AC27B5B4}" type="presOf" srcId="{4EDEF531-47F6-441F-80FD-02ABEA4B304B}" destId="{A70FE45E-D974-40F8-A677-A895497A0E59}" srcOrd="0" destOrd="0" presId="urn:microsoft.com/office/officeart/2008/layout/RadialCluster"/>
    <dgm:cxn modelId="{42E9DB61-B2BF-4A56-97DF-66781AB8EB85}" type="presOf" srcId="{835D996E-A260-4CE6-84BB-13A5B480050C}" destId="{A90522D0-EE4E-4235-AE60-99164FCD5186}" srcOrd="0" destOrd="0" presId="urn:microsoft.com/office/officeart/2008/layout/RadialCluster"/>
    <dgm:cxn modelId="{66087399-1C44-49C9-BAC6-97D951966696}" type="presOf" srcId="{6DE295AF-436F-4E7D-834A-BECDD4D91137}" destId="{6E241CD0-503B-4838-B624-6EB721E95DCA}" srcOrd="0" destOrd="0" presId="urn:microsoft.com/office/officeart/2008/layout/RadialCluster"/>
    <dgm:cxn modelId="{4073E0A8-5D91-46C8-9DF2-DD924952A9C6}" type="presOf" srcId="{36676B1D-D769-4CAE-80A6-A4B038BDAB85}" destId="{37575801-E5E5-4721-B10E-F6308AE3A059}" srcOrd="0" destOrd="0" presId="urn:microsoft.com/office/officeart/2008/layout/RadialCluster"/>
    <dgm:cxn modelId="{5B7B6A59-5E08-C840-8256-7B0817AA9D56}" srcId="{36676B1D-D769-4CAE-80A6-A4B038BDAB85}" destId="{46C4287E-59E0-D344-91C6-EEA446392ABC}" srcOrd="1" destOrd="0" parTransId="{C9378FA8-180B-CC4E-86CD-68CCC855CD19}" sibTransId="{230DCEE3-4704-6544-90EA-11C4F8A5A115}"/>
    <dgm:cxn modelId="{5404B87E-0A22-4840-922E-4E57E69C6553}" type="presOf" srcId="{9BE9456A-119E-4F67-A0E1-FD888BC62A86}" destId="{D4D6CED6-7744-468D-AE28-559CB58AA452}" srcOrd="0" destOrd="0" presId="urn:microsoft.com/office/officeart/2008/layout/RadialCluster"/>
    <dgm:cxn modelId="{4FB6A85A-CFF9-46F0-9983-E85B5ED34FCA}" srcId="{835D996E-A260-4CE6-84BB-13A5B480050C}" destId="{36676B1D-D769-4CAE-80A6-A4B038BDAB85}" srcOrd="0" destOrd="0" parTransId="{D4B37A3D-3CC7-4BA4-B3AC-6A3CEAB3CD8F}" sibTransId="{C4F33362-203B-4ECE-9D82-1B23B3B33EAA}"/>
    <dgm:cxn modelId="{63934A3A-57E7-43FA-A98F-5FFE021F0F32}" srcId="{36676B1D-D769-4CAE-80A6-A4B038BDAB85}" destId="{C9424313-D591-41F2-973D-B9C48D121B1F}" srcOrd="0" destOrd="0" parTransId="{4EDEF531-47F6-441F-80FD-02ABEA4B304B}" sibTransId="{D44E2C74-6D31-4FC9-94A6-5A16EFA2A31D}"/>
    <dgm:cxn modelId="{1E716913-3D41-44C6-8726-9846FA56D6F1}" srcId="{36676B1D-D769-4CAE-80A6-A4B038BDAB85}" destId="{4444F0CF-823E-437C-B64E-5AC2B13E1B82}" srcOrd="2" destOrd="0" parTransId="{B5F09E36-54BB-4672-9F81-696260CE0334}" sibTransId="{BF3CAE9A-EB3F-49E4-AD5F-96BC43C6B5EA}"/>
    <dgm:cxn modelId="{DCE59696-2698-3241-A88D-1A421800A734}" type="presOf" srcId="{46C4287E-59E0-D344-91C6-EEA446392ABC}" destId="{7106A0FC-152B-8043-A97E-07A70B4B3BC5}" srcOrd="0" destOrd="0" presId="urn:microsoft.com/office/officeart/2008/layout/RadialCluster"/>
    <dgm:cxn modelId="{C93B4E3C-3BD3-480B-AB40-281B86B424CD}" type="presParOf" srcId="{A90522D0-EE4E-4235-AE60-99164FCD5186}" destId="{BCE7F01F-13B2-48EA-A731-B0D5DA384496}" srcOrd="0" destOrd="0" presId="urn:microsoft.com/office/officeart/2008/layout/RadialCluster"/>
    <dgm:cxn modelId="{AD4AB6F2-716C-4A66-A167-86485C7677EC}" type="presParOf" srcId="{BCE7F01F-13B2-48EA-A731-B0D5DA384496}" destId="{37575801-E5E5-4721-B10E-F6308AE3A059}" srcOrd="0" destOrd="0" presId="urn:microsoft.com/office/officeart/2008/layout/RadialCluster"/>
    <dgm:cxn modelId="{7554D4D6-2489-4E01-9645-A1852E5BD4F2}" type="presParOf" srcId="{BCE7F01F-13B2-48EA-A731-B0D5DA384496}" destId="{A70FE45E-D974-40F8-A677-A895497A0E59}" srcOrd="1" destOrd="0" presId="urn:microsoft.com/office/officeart/2008/layout/RadialCluster"/>
    <dgm:cxn modelId="{31480BB0-BF80-4F1A-B0B3-C2004BD5D188}" type="presParOf" srcId="{BCE7F01F-13B2-48EA-A731-B0D5DA384496}" destId="{114F1235-26D6-4BC0-9090-85A074B3CEE0}" srcOrd="2" destOrd="0" presId="urn:microsoft.com/office/officeart/2008/layout/RadialCluster"/>
    <dgm:cxn modelId="{CFFB73CE-6CC0-AA49-8CA3-29FAE598A197}" type="presParOf" srcId="{BCE7F01F-13B2-48EA-A731-B0D5DA384496}" destId="{2CA17A0A-7F99-4141-856D-D0D900E746AB}" srcOrd="3" destOrd="0" presId="urn:microsoft.com/office/officeart/2008/layout/RadialCluster"/>
    <dgm:cxn modelId="{A42FC360-2614-D74C-BC18-CB11D9D6F36B}" type="presParOf" srcId="{BCE7F01F-13B2-48EA-A731-B0D5DA384496}" destId="{7106A0FC-152B-8043-A97E-07A70B4B3BC5}" srcOrd="4" destOrd="0" presId="urn:microsoft.com/office/officeart/2008/layout/RadialCluster"/>
    <dgm:cxn modelId="{673A1790-F0F5-4CA3-800F-E334B07E4F25}" type="presParOf" srcId="{BCE7F01F-13B2-48EA-A731-B0D5DA384496}" destId="{11B05C0A-35C2-4F6B-A01D-05E095A46284}" srcOrd="5" destOrd="0" presId="urn:microsoft.com/office/officeart/2008/layout/RadialCluster"/>
    <dgm:cxn modelId="{BE074235-17C3-4E93-BC65-12E9E009682F}" type="presParOf" srcId="{BCE7F01F-13B2-48EA-A731-B0D5DA384496}" destId="{B0DF3AED-D6AC-4955-833E-95A12692EF47}" srcOrd="6" destOrd="0" presId="urn:microsoft.com/office/officeart/2008/layout/RadialCluster"/>
    <dgm:cxn modelId="{380AFE48-5EEC-45C3-9EB0-E4E328D5319C}" type="presParOf" srcId="{BCE7F01F-13B2-48EA-A731-B0D5DA384496}" destId="{6E241CD0-503B-4838-B624-6EB721E95DCA}" srcOrd="7" destOrd="0" presId="urn:microsoft.com/office/officeart/2008/layout/RadialCluster"/>
    <dgm:cxn modelId="{064A881D-CCA2-49DA-BA4F-46DB143827DB}" type="presParOf" srcId="{BCE7F01F-13B2-48EA-A731-B0D5DA384496}" destId="{D4D6CED6-7744-468D-AE28-559CB58AA452}" srcOrd="8" destOrd="0" presId="urn:microsoft.com/office/officeart/2008/layout/RadialCluster"/>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AA7C77F-D294-4991-80F3-2FE19310F784}" type="doc">
      <dgm:prSet loTypeId="urn:microsoft.com/office/officeart/2005/8/layout/radial6" loCatId="relationship" qsTypeId="urn:microsoft.com/office/officeart/2005/8/quickstyle/3d6" qsCatId="3D" csTypeId="urn:microsoft.com/office/officeart/2005/8/colors/accent1_2" csCatId="accent1" phldr="1"/>
      <dgm:spPr>
        <a:scene3d>
          <a:camera prst="perspectiveRelaxedModerately" zoom="92000">
            <a:rot lat="19527275" lon="20869771" rev="418345"/>
          </a:camera>
          <a:lightRig rig="balanced" dir="t">
            <a:rot lat="0" lon="0" rev="12700000"/>
          </a:lightRig>
        </a:scene3d>
      </dgm:spPr>
      <dgm:t>
        <a:bodyPr/>
        <a:lstStyle/>
        <a:p>
          <a:endParaRPr lang="en-US"/>
        </a:p>
      </dgm:t>
    </dgm:pt>
    <dgm:pt modelId="{2652A365-F316-4531-A9CD-F360F8DDE912}">
      <dgm:prSet phldrT="[Text]"/>
      <dgm:spPr>
        <a:scene3d>
          <a:camera prst="perspectiveRelaxedModerately" zoom="92000">
            <a:rot lat="19527275" lon="20869771" rev="418345"/>
          </a:camera>
          <a:lightRig rig="balanced" dir="t">
            <a:rot lat="0" lon="0" rev="12700000"/>
          </a:lightRig>
        </a:scene3d>
        <a:sp3d prstMaterial="plastic">
          <a:bevelT w="50800" h="50800"/>
          <a:bevelB w="50800" h="50800"/>
        </a:sp3d>
      </dgm:spPr>
      <dgm:t>
        <a:bodyPr/>
        <a:lstStyle/>
        <a:p>
          <a:r>
            <a:rPr lang="en-US" dirty="0" smtClean="0">
              <a:solidFill>
                <a:srgbClr val="000000"/>
              </a:solidFill>
              <a:latin typeface="Calibri"/>
              <a:cs typeface="Calibri"/>
            </a:rPr>
            <a:t>Mission Statement</a:t>
          </a:r>
          <a:endParaRPr lang="en-US" dirty="0">
            <a:solidFill>
              <a:srgbClr val="000000"/>
            </a:solidFill>
            <a:latin typeface="Calibri"/>
            <a:cs typeface="Calibri"/>
          </a:endParaRPr>
        </a:p>
      </dgm:t>
    </dgm:pt>
    <dgm:pt modelId="{BB18D5B6-55FA-49FA-BD0A-D227B02078FC}" type="parTrans" cxnId="{6751CD88-B3D3-4F58-858F-FA964F4BEF05}">
      <dgm:prSet/>
      <dgm:spPr/>
      <dgm:t>
        <a:bodyPr/>
        <a:lstStyle/>
        <a:p>
          <a:endParaRPr lang="en-US"/>
        </a:p>
      </dgm:t>
    </dgm:pt>
    <dgm:pt modelId="{B00FBED3-7BCD-41B1-84AD-46E228E76A6F}" type="sibTrans" cxnId="{6751CD88-B3D3-4F58-858F-FA964F4BEF05}">
      <dgm:prSet/>
      <dgm:spPr/>
      <dgm:t>
        <a:bodyPr/>
        <a:lstStyle/>
        <a:p>
          <a:endParaRPr lang="en-US"/>
        </a:p>
      </dgm:t>
    </dgm:pt>
    <dgm:pt modelId="{EB807AD7-4795-4B76-9111-9166E080F16C}">
      <dgm:prSet phldrT="[Text]" custT="1"/>
      <dgm:spPr>
        <a:scene3d>
          <a:camera prst="perspectiveRelaxedModerately" zoom="92000">
            <a:rot lat="19527275" lon="20869771" rev="418345"/>
          </a:camera>
          <a:lightRig rig="balanced" dir="t">
            <a:rot lat="0" lon="0" rev="12700000"/>
          </a:lightRig>
        </a:scene3d>
        <a:sp3d prstMaterial="plastic">
          <a:bevelT w="50800" h="50800"/>
          <a:bevelB w="50800" h="50800"/>
        </a:sp3d>
      </dgm:spPr>
      <dgm:t>
        <a:bodyPr/>
        <a:lstStyle/>
        <a:p>
          <a:r>
            <a:rPr lang="en-US" sz="1600" dirty="0" smtClean="0">
              <a:solidFill>
                <a:schemeClr val="tx1"/>
              </a:solidFill>
              <a:latin typeface="Calibri"/>
              <a:cs typeface="Calibri"/>
            </a:rPr>
            <a:t>Business Plan</a:t>
          </a:r>
          <a:endParaRPr lang="en-US" sz="1600" dirty="0">
            <a:solidFill>
              <a:schemeClr val="tx1"/>
            </a:solidFill>
            <a:latin typeface="Calibri"/>
            <a:cs typeface="Calibri"/>
          </a:endParaRPr>
        </a:p>
      </dgm:t>
    </dgm:pt>
    <dgm:pt modelId="{AA87F1DE-219A-4F26-9F32-65D996368962}" type="parTrans" cxnId="{F75C5FA2-11A0-4311-9E35-318100B492BF}">
      <dgm:prSet/>
      <dgm:spPr/>
      <dgm:t>
        <a:bodyPr/>
        <a:lstStyle/>
        <a:p>
          <a:endParaRPr lang="en-US"/>
        </a:p>
      </dgm:t>
    </dgm:pt>
    <dgm:pt modelId="{8B9A28C7-136E-43A9-9B65-2F4159441E83}" type="sibTrans" cxnId="{F75C5FA2-11A0-4311-9E35-318100B492BF}">
      <dgm:prSet/>
      <dgm:spPr>
        <a:scene3d>
          <a:camera prst="perspectiveRelaxedModerately" zoom="92000">
            <a:rot lat="19527275" lon="20869771" rev="418345"/>
          </a:camera>
          <a:lightRig rig="balanced" dir="t">
            <a:rot lat="0" lon="0" rev="12700000"/>
          </a:lightRig>
        </a:scene3d>
        <a:sp3d z="-25400" prstMaterial="plastic">
          <a:bevelT w="25400" h="25400"/>
          <a:bevelB w="25400" h="25400"/>
        </a:sp3d>
      </dgm:spPr>
      <dgm:t>
        <a:bodyPr/>
        <a:lstStyle/>
        <a:p>
          <a:endParaRPr lang="en-US" dirty="0"/>
        </a:p>
      </dgm:t>
    </dgm:pt>
    <dgm:pt modelId="{EE289F3E-75A1-4F00-9F6B-4551ABE7F7C1}">
      <dgm:prSet phldrT="[Text]" custT="1"/>
      <dgm:spPr>
        <a:scene3d>
          <a:camera prst="perspectiveRelaxedModerately" zoom="92000">
            <a:rot lat="19527275" lon="20869771" rev="418345"/>
          </a:camera>
          <a:lightRig rig="balanced" dir="t">
            <a:rot lat="0" lon="0" rev="12700000"/>
          </a:lightRig>
        </a:scene3d>
        <a:sp3d prstMaterial="plastic">
          <a:bevelT w="50800" h="50800"/>
          <a:bevelB w="50800" h="50800"/>
        </a:sp3d>
      </dgm:spPr>
      <dgm:t>
        <a:bodyPr/>
        <a:lstStyle/>
        <a:p>
          <a:r>
            <a:rPr lang="en-US" sz="1600" dirty="0" smtClean="0">
              <a:solidFill>
                <a:srgbClr val="000000"/>
              </a:solidFill>
              <a:latin typeface="Calibri"/>
              <a:cs typeface="Calibri"/>
            </a:rPr>
            <a:t>Adminis-tration</a:t>
          </a:r>
          <a:endParaRPr lang="en-US" sz="1600" dirty="0">
            <a:solidFill>
              <a:srgbClr val="000000"/>
            </a:solidFill>
            <a:latin typeface="Calibri"/>
            <a:cs typeface="Calibri"/>
          </a:endParaRPr>
        </a:p>
      </dgm:t>
    </dgm:pt>
    <dgm:pt modelId="{8102F544-B522-4971-82C6-9F79AF7CCC44}" type="parTrans" cxnId="{86044DD9-EB19-4ABF-80FF-50078AD825A7}">
      <dgm:prSet/>
      <dgm:spPr/>
      <dgm:t>
        <a:bodyPr/>
        <a:lstStyle/>
        <a:p>
          <a:endParaRPr lang="en-US"/>
        </a:p>
      </dgm:t>
    </dgm:pt>
    <dgm:pt modelId="{7F1FB3E1-E9F6-48DD-89BF-D1F7C8527F9A}" type="sibTrans" cxnId="{86044DD9-EB19-4ABF-80FF-50078AD825A7}">
      <dgm:prSet/>
      <dgm:spPr>
        <a:scene3d>
          <a:camera prst="perspectiveRelaxedModerately" zoom="92000">
            <a:rot lat="19527275" lon="20869771" rev="418345"/>
          </a:camera>
          <a:lightRig rig="balanced" dir="t">
            <a:rot lat="0" lon="0" rev="12700000"/>
          </a:lightRig>
        </a:scene3d>
        <a:sp3d z="-25400" prstMaterial="plastic">
          <a:bevelT w="25400" h="25400"/>
          <a:bevelB w="25400" h="25400"/>
        </a:sp3d>
      </dgm:spPr>
      <dgm:t>
        <a:bodyPr/>
        <a:lstStyle/>
        <a:p>
          <a:endParaRPr lang="en-US" dirty="0"/>
        </a:p>
      </dgm:t>
    </dgm:pt>
    <dgm:pt modelId="{E820E910-23B5-4F03-A82B-9CE191AEDB35}">
      <dgm:prSet phldrT="[Text]" custT="1"/>
      <dgm:spPr>
        <a:scene3d>
          <a:camera prst="perspectiveRelaxedModerately" zoom="92000">
            <a:rot lat="19527275" lon="20869771" rev="418345"/>
          </a:camera>
          <a:lightRig rig="balanced" dir="t">
            <a:rot lat="0" lon="0" rev="12700000"/>
          </a:lightRig>
        </a:scene3d>
        <a:sp3d prstMaterial="plastic">
          <a:bevelT w="50800" h="50800"/>
          <a:bevelB w="50800" h="50800"/>
        </a:sp3d>
      </dgm:spPr>
      <dgm:t>
        <a:bodyPr/>
        <a:lstStyle/>
        <a:p>
          <a:r>
            <a:rPr lang="en-US" sz="1600" dirty="0" smtClean="0">
              <a:solidFill>
                <a:srgbClr val="000000"/>
              </a:solidFill>
              <a:latin typeface="Calibri"/>
              <a:cs typeface="Calibri"/>
            </a:rPr>
            <a:t>Finance</a:t>
          </a:r>
          <a:endParaRPr lang="en-US" sz="1600" dirty="0">
            <a:solidFill>
              <a:srgbClr val="000000"/>
            </a:solidFill>
            <a:latin typeface="Calibri"/>
            <a:cs typeface="Calibri"/>
          </a:endParaRPr>
        </a:p>
      </dgm:t>
    </dgm:pt>
    <dgm:pt modelId="{FE9DAD23-02B7-4E84-B303-D6A09B6AD355}" type="parTrans" cxnId="{369ECB11-61BA-4CBE-B293-60344E6B9A9C}">
      <dgm:prSet/>
      <dgm:spPr/>
      <dgm:t>
        <a:bodyPr/>
        <a:lstStyle/>
        <a:p>
          <a:endParaRPr lang="en-US"/>
        </a:p>
      </dgm:t>
    </dgm:pt>
    <dgm:pt modelId="{82831D81-52AE-4A5E-A7FC-29A6194DB030}" type="sibTrans" cxnId="{369ECB11-61BA-4CBE-B293-60344E6B9A9C}">
      <dgm:prSet/>
      <dgm:spPr>
        <a:scene3d>
          <a:camera prst="perspectiveRelaxedModerately" zoom="92000">
            <a:rot lat="19527275" lon="20869771" rev="418345"/>
          </a:camera>
          <a:lightRig rig="balanced" dir="t">
            <a:rot lat="0" lon="0" rev="12700000"/>
          </a:lightRig>
        </a:scene3d>
        <a:sp3d z="-25400" prstMaterial="plastic">
          <a:bevelT w="25400" h="25400"/>
          <a:bevelB w="25400" h="25400"/>
        </a:sp3d>
      </dgm:spPr>
      <dgm:t>
        <a:bodyPr/>
        <a:lstStyle/>
        <a:p>
          <a:endParaRPr lang="en-US" dirty="0"/>
        </a:p>
      </dgm:t>
    </dgm:pt>
    <dgm:pt modelId="{3D5F60A8-7788-4EA6-B8C6-887BD18674A5}">
      <dgm:prSet phldrT="[Text]"/>
      <dgm:spPr>
        <a:scene3d>
          <a:camera prst="perspectiveRelaxedModerately" zoom="92000">
            <a:rot lat="19527275" lon="20869771" rev="418345"/>
          </a:camera>
          <a:lightRig rig="balanced" dir="t">
            <a:rot lat="0" lon="0" rev="12700000"/>
          </a:lightRig>
        </a:scene3d>
        <a:sp3d prstMaterial="plastic">
          <a:bevelT w="50800" h="50800"/>
          <a:bevelB w="50800" h="50800"/>
        </a:sp3d>
      </dgm:spPr>
      <dgm:t>
        <a:bodyPr/>
        <a:lstStyle/>
        <a:p>
          <a:r>
            <a:rPr lang="en-US" dirty="0" smtClean="0">
              <a:solidFill>
                <a:srgbClr val="000000"/>
              </a:solidFill>
              <a:latin typeface="Calibri"/>
              <a:cs typeface="Calibri"/>
            </a:rPr>
            <a:t>Programs /</a:t>
          </a:r>
        </a:p>
        <a:p>
          <a:r>
            <a:rPr lang="en-US" dirty="0" smtClean="0">
              <a:solidFill>
                <a:srgbClr val="000000"/>
              </a:solidFill>
              <a:latin typeface="Calibri"/>
              <a:cs typeface="Calibri"/>
            </a:rPr>
            <a:t>Services</a:t>
          </a:r>
          <a:endParaRPr lang="en-US" dirty="0">
            <a:solidFill>
              <a:srgbClr val="000000"/>
            </a:solidFill>
            <a:latin typeface="Calibri"/>
            <a:cs typeface="Calibri"/>
          </a:endParaRPr>
        </a:p>
      </dgm:t>
    </dgm:pt>
    <dgm:pt modelId="{152182A1-57E6-4C2B-9EC5-E7F79B2B5A0A}" type="parTrans" cxnId="{A65C7055-851F-4B0E-A8DB-793DD7991402}">
      <dgm:prSet/>
      <dgm:spPr/>
      <dgm:t>
        <a:bodyPr/>
        <a:lstStyle/>
        <a:p>
          <a:endParaRPr lang="en-US"/>
        </a:p>
      </dgm:t>
    </dgm:pt>
    <dgm:pt modelId="{70E152F9-D1A8-4C4B-9F2A-39E5CD67C8C4}" type="sibTrans" cxnId="{A65C7055-851F-4B0E-A8DB-793DD7991402}">
      <dgm:prSet/>
      <dgm:spPr>
        <a:scene3d>
          <a:camera prst="perspectiveRelaxedModerately" zoom="92000">
            <a:rot lat="19527275" lon="20869771" rev="418345"/>
          </a:camera>
          <a:lightRig rig="balanced" dir="t">
            <a:rot lat="0" lon="0" rev="12700000"/>
          </a:lightRig>
        </a:scene3d>
        <a:sp3d z="-25400" prstMaterial="plastic">
          <a:bevelT w="25400" h="25400"/>
          <a:bevelB w="25400" h="25400"/>
        </a:sp3d>
      </dgm:spPr>
      <dgm:t>
        <a:bodyPr/>
        <a:lstStyle/>
        <a:p>
          <a:endParaRPr lang="en-US" dirty="0"/>
        </a:p>
      </dgm:t>
    </dgm:pt>
    <dgm:pt modelId="{198F58E8-CD1A-49FE-9AC1-367B2E367B2E}">
      <dgm:prSet phldrT="[Text]"/>
      <dgm:spPr>
        <a:scene3d>
          <a:camera prst="perspectiveRelaxedModerately" zoom="92000">
            <a:rot lat="19527275" lon="20869771" rev="418345"/>
          </a:camera>
          <a:lightRig rig="balanced" dir="t">
            <a:rot lat="0" lon="0" rev="12700000"/>
          </a:lightRig>
        </a:scene3d>
        <a:sp3d prstMaterial="plastic">
          <a:bevelT w="50800" h="50800"/>
          <a:bevelB w="50800" h="50800"/>
        </a:sp3d>
      </dgm:spPr>
      <dgm:t>
        <a:bodyPr/>
        <a:lstStyle/>
        <a:p>
          <a:r>
            <a:rPr lang="en-US" dirty="0" smtClean="0">
              <a:solidFill>
                <a:srgbClr val="000000"/>
              </a:solidFill>
              <a:latin typeface="Calibri"/>
              <a:cs typeface="Calibri"/>
            </a:rPr>
            <a:t>Marketing</a:t>
          </a:r>
          <a:endParaRPr lang="en-US" dirty="0">
            <a:solidFill>
              <a:srgbClr val="000000"/>
            </a:solidFill>
            <a:latin typeface="Calibri"/>
            <a:cs typeface="Calibri"/>
          </a:endParaRPr>
        </a:p>
      </dgm:t>
    </dgm:pt>
    <dgm:pt modelId="{19AEFBC2-9F08-469B-B5A3-B803D609BB59}" type="parTrans" cxnId="{C57E9AA0-4661-479C-81EB-D989D6C69470}">
      <dgm:prSet/>
      <dgm:spPr/>
      <dgm:t>
        <a:bodyPr/>
        <a:lstStyle/>
        <a:p>
          <a:endParaRPr lang="en-US"/>
        </a:p>
      </dgm:t>
    </dgm:pt>
    <dgm:pt modelId="{0E1286D2-54E4-4772-95CD-14A25D582A69}" type="sibTrans" cxnId="{C57E9AA0-4661-479C-81EB-D989D6C69470}">
      <dgm:prSet/>
      <dgm:spPr>
        <a:scene3d>
          <a:camera prst="perspectiveRelaxedModerately" zoom="92000">
            <a:rot lat="19527275" lon="20869771" rev="418345"/>
          </a:camera>
          <a:lightRig rig="balanced" dir="t">
            <a:rot lat="0" lon="0" rev="12700000"/>
          </a:lightRig>
        </a:scene3d>
        <a:sp3d z="-25400" prstMaterial="plastic">
          <a:bevelT w="25400" h="25400"/>
          <a:bevelB w="25400" h="25400"/>
        </a:sp3d>
      </dgm:spPr>
      <dgm:t>
        <a:bodyPr/>
        <a:lstStyle/>
        <a:p>
          <a:endParaRPr lang="en-US" dirty="0"/>
        </a:p>
      </dgm:t>
    </dgm:pt>
    <dgm:pt modelId="{B9E33779-2AA6-4E34-B214-6A29A9320509}">
      <dgm:prSet phldrT="[Text]" custT="1"/>
      <dgm:spPr>
        <a:scene3d>
          <a:camera prst="perspectiveRelaxedModerately" zoom="92000">
            <a:rot lat="19527275" lon="20869771" rev="418345"/>
          </a:camera>
          <a:lightRig rig="balanced" dir="t">
            <a:rot lat="0" lon="0" rev="12700000"/>
          </a:lightRig>
        </a:scene3d>
        <a:sp3d prstMaterial="plastic">
          <a:bevelT w="50800" h="50800"/>
          <a:bevelB w="50800" h="50800"/>
        </a:sp3d>
      </dgm:spPr>
      <dgm:t>
        <a:bodyPr/>
        <a:lstStyle/>
        <a:p>
          <a:r>
            <a:rPr lang="en-US" sz="1600" dirty="0" smtClean="0">
              <a:solidFill>
                <a:srgbClr val="000000"/>
              </a:solidFill>
              <a:latin typeface="Calibri"/>
              <a:cs typeface="Calibri"/>
            </a:rPr>
            <a:t>Fund-raising</a:t>
          </a:r>
          <a:endParaRPr lang="en-US" sz="1600" dirty="0">
            <a:solidFill>
              <a:srgbClr val="000000"/>
            </a:solidFill>
            <a:latin typeface="Calibri"/>
            <a:cs typeface="Calibri"/>
          </a:endParaRPr>
        </a:p>
      </dgm:t>
    </dgm:pt>
    <dgm:pt modelId="{98FD44CA-891A-4202-8B8F-2952337DEA97}" type="parTrans" cxnId="{46E44F58-B5E1-4E05-A0FE-76A5C4D45CA2}">
      <dgm:prSet/>
      <dgm:spPr/>
      <dgm:t>
        <a:bodyPr/>
        <a:lstStyle/>
        <a:p>
          <a:endParaRPr lang="en-US"/>
        </a:p>
      </dgm:t>
    </dgm:pt>
    <dgm:pt modelId="{612F61D4-D47C-4C62-A25B-D6AA6BDFF457}" type="sibTrans" cxnId="{46E44F58-B5E1-4E05-A0FE-76A5C4D45CA2}">
      <dgm:prSet/>
      <dgm:spPr>
        <a:scene3d>
          <a:camera prst="perspectiveRelaxedModerately" zoom="92000">
            <a:rot lat="19527275" lon="20869771" rev="418345"/>
          </a:camera>
          <a:lightRig rig="balanced" dir="t">
            <a:rot lat="0" lon="0" rev="12700000"/>
          </a:lightRig>
        </a:scene3d>
        <a:sp3d z="-25400" prstMaterial="plastic">
          <a:bevelT w="25400" h="25400"/>
          <a:bevelB w="25400" h="25400"/>
        </a:sp3d>
      </dgm:spPr>
      <dgm:t>
        <a:bodyPr/>
        <a:lstStyle/>
        <a:p>
          <a:endParaRPr lang="en-US" dirty="0"/>
        </a:p>
      </dgm:t>
    </dgm:pt>
    <dgm:pt modelId="{849E6EEA-C462-45C6-9C84-1F2358DBB92E}">
      <dgm:prSet phldrT="[Text]" custT="1"/>
      <dgm:spPr>
        <a:scene3d>
          <a:camera prst="perspectiveRelaxedModerately" zoom="92000">
            <a:rot lat="19527275" lon="20869771" rev="418345"/>
          </a:camera>
          <a:lightRig rig="balanced" dir="t">
            <a:rot lat="0" lon="0" rev="12700000"/>
          </a:lightRig>
        </a:scene3d>
        <a:sp3d prstMaterial="plastic">
          <a:bevelT w="50800" h="50800"/>
          <a:bevelB w="50800" h="50800"/>
        </a:sp3d>
      </dgm:spPr>
      <dgm:t>
        <a:bodyPr/>
        <a:lstStyle/>
        <a:p>
          <a:r>
            <a:rPr lang="en-US" sz="1600" dirty="0" smtClean="0">
              <a:solidFill>
                <a:srgbClr val="000000"/>
              </a:solidFill>
              <a:latin typeface="Calibri"/>
              <a:cs typeface="Calibri"/>
            </a:rPr>
            <a:t>Board of Directors</a:t>
          </a:r>
          <a:endParaRPr lang="en-US" sz="1600" dirty="0">
            <a:solidFill>
              <a:srgbClr val="000000"/>
            </a:solidFill>
            <a:latin typeface="Calibri"/>
            <a:cs typeface="Calibri"/>
          </a:endParaRPr>
        </a:p>
      </dgm:t>
    </dgm:pt>
    <dgm:pt modelId="{60FB3456-1A1B-459D-9EDA-F3E9C2CEA9A0}" type="parTrans" cxnId="{4106E472-AA8B-4211-89B7-716D97FC0C1C}">
      <dgm:prSet/>
      <dgm:spPr/>
      <dgm:t>
        <a:bodyPr/>
        <a:lstStyle/>
        <a:p>
          <a:endParaRPr lang="en-US"/>
        </a:p>
      </dgm:t>
    </dgm:pt>
    <dgm:pt modelId="{AC571C33-64ED-4800-913C-12908BB9DEB4}" type="sibTrans" cxnId="{4106E472-AA8B-4211-89B7-716D97FC0C1C}">
      <dgm:prSet/>
      <dgm:spPr>
        <a:scene3d>
          <a:camera prst="perspectiveRelaxedModerately" zoom="92000">
            <a:rot lat="19527275" lon="20869771" rev="418345"/>
          </a:camera>
          <a:lightRig rig="balanced" dir="t">
            <a:rot lat="0" lon="0" rev="12700000"/>
          </a:lightRig>
        </a:scene3d>
        <a:sp3d z="-25400" prstMaterial="plastic">
          <a:bevelT w="25400" h="25400"/>
          <a:bevelB w="25400" h="25400"/>
        </a:sp3d>
      </dgm:spPr>
      <dgm:t>
        <a:bodyPr/>
        <a:lstStyle/>
        <a:p>
          <a:endParaRPr lang="en-US" dirty="0"/>
        </a:p>
      </dgm:t>
    </dgm:pt>
    <dgm:pt modelId="{B3C56CC1-B8FC-4DEC-B77C-6637A70DAC24}">
      <dgm:prSet phldrT="[Text]" custT="1"/>
      <dgm:spPr>
        <a:scene3d>
          <a:camera prst="perspectiveRelaxedModerately" zoom="92000">
            <a:rot lat="19527275" lon="20869771" rev="418345"/>
          </a:camera>
          <a:lightRig rig="balanced" dir="t">
            <a:rot lat="0" lon="0" rev="12700000"/>
          </a:lightRig>
        </a:scene3d>
        <a:sp3d prstMaterial="plastic">
          <a:bevelT w="50800" h="50800"/>
          <a:bevelB w="50800" h="50800"/>
        </a:sp3d>
      </dgm:spPr>
      <dgm:t>
        <a:bodyPr/>
        <a:lstStyle/>
        <a:p>
          <a:r>
            <a:rPr lang="en-US" sz="1400" dirty="0" smtClean="0">
              <a:solidFill>
                <a:srgbClr val="000000"/>
              </a:solidFill>
              <a:latin typeface="Calibri"/>
              <a:cs typeface="Calibri"/>
            </a:rPr>
            <a:t>Volunteers</a:t>
          </a:r>
          <a:endParaRPr lang="en-US" sz="1400" dirty="0">
            <a:solidFill>
              <a:srgbClr val="000000"/>
            </a:solidFill>
            <a:latin typeface="Calibri"/>
            <a:cs typeface="Calibri"/>
          </a:endParaRPr>
        </a:p>
      </dgm:t>
    </dgm:pt>
    <dgm:pt modelId="{7147E7F4-37BE-460E-9149-D90E4040695C}" type="parTrans" cxnId="{DC69F57E-B1FD-4BDF-99D6-7EBB51605C93}">
      <dgm:prSet/>
      <dgm:spPr/>
      <dgm:t>
        <a:bodyPr/>
        <a:lstStyle/>
        <a:p>
          <a:endParaRPr lang="en-US"/>
        </a:p>
      </dgm:t>
    </dgm:pt>
    <dgm:pt modelId="{8F7F558D-2DE2-48C3-8C06-294256A8F534}" type="sibTrans" cxnId="{DC69F57E-B1FD-4BDF-99D6-7EBB51605C93}">
      <dgm:prSet/>
      <dgm:spPr>
        <a:scene3d>
          <a:camera prst="perspectiveRelaxedModerately" zoom="92000">
            <a:rot lat="19527275" lon="20869771" rev="418345"/>
          </a:camera>
          <a:lightRig rig="balanced" dir="t">
            <a:rot lat="0" lon="0" rev="12700000"/>
          </a:lightRig>
        </a:scene3d>
        <a:sp3d z="-25400" prstMaterial="plastic">
          <a:bevelT w="25400" h="25400"/>
          <a:bevelB w="25400" h="25400"/>
        </a:sp3d>
      </dgm:spPr>
      <dgm:t>
        <a:bodyPr/>
        <a:lstStyle/>
        <a:p>
          <a:endParaRPr lang="en-US" dirty="0"/>
        </a:p>
      </dgm:t>
    </dgm:pt>
    <dgm:pt modelId="{E559E36E-E778-45D6-BCCB-68A4888F7967}" type="pres">
      <dgm:prSet presAssocID="{7AA7C77F-D294-4991-80F3-2FE19310F784}" presName="Name0" presStyleCnt="0">
        <dgm:presLayoutVars>
          <dgm:chMax val="1"/>
          <dgm:dir/>
          <dgm:animLvl val="ctr"/>
          <dgm:resizeHandles val="exact"/>
        </dgm:presLayoutVars>
      </dgm:prSet>
      <dgm:spPr/>
      <dgm:t>
        <a:bodyPr/>
        <a:lstStyle/>
        <a:p>
          <a:endParaRPr lang="en-US"/>
        </a:p>
      </dgm:t>
    </dgm:pt>
    <dgm:pt modelId="{D142E3CE-AEF1-4C87-9BFF-C86541244B92}" type="pres">
      <dgm:prSet presAssocID="{2652A365-F316-4531-A9CD-F360F8DDE912}" presName="centerShape" presStyleLbl="node0" presStyleIdx="0" presStyleCnt="1" custScaleX="146410" custScaleY="146410"/>
      <dgm:spPr/>
      <dgm:t>
        <a:bodyPr/>
        <a:lstStyle/>
        <a:p>
          <a:endParaRPr lang="en-US"/>
        </a:p>
      </dgm:t>
    </dgm:pt>
    <dgm:pt modelId="{345AC25A-98E3-45A8-9B41-0BAC713FC4B0}" type="pres">
      <dgm:prSet presAssocID="{EB807AD7-4795-4B76-9111-9166E080F16C}" presName="node" presStyleLbl="node1" presStyleIdx="0" presStyleCnt="8" custScaleX="146410" custScaleY="146410">
        <dgm:presLayoutVars>
          <dgm:bulletEnabled val="1"/>
        </dgm:presLayoutVars>
      </dgm:prSet>
      <dgm:spPr/>
      <dgm:t>
        <a:bodyPr/>
        <a:lstStyle/>
        <a:p>
          <a:endParaRPr lang="en-US"/>
        </a:p>
      </dgm:t>
    </dgm:pt>
    <dgm:pt modelId="{5E387D77-C2B3-4E48-92F0-5084A9AF5C69}" type="pres">
      <dgm:prSet presAssocID="{EB807AD7-4795-4B76-9111-9166E080F16C}" presName="dummy" presStyleCnt="0"/>
      <dgm:spPr>
        <a:scene3d>
          <a:camera prst="perspectiveRelaxedModerately" zoom="92000">
            <a:rot lat="19527275" lon="20869771" rev="418345"/>
          </a:camera>
          <a:lightRig rig="balanced" dir="t">
            <a:rot lat="0" lon="0" rev="12700000"/>
          </a:lightRig>
        </a:scene3d>
        <a:sp3d/>
      </dgm:spPr>
      <dgm:t>
        <a:bodyPr/>
        <a:lstStyle/>
        <a:p>
          <a:endParaRPr lang="en-US"/>
        </a:p>
      </dgm:t>
    </dgm:pt>
    <dgm:pt modelId="{67C8FA14-1477-4D47-9B27-CCE4D48B2B18}" type="pres">
      <dgm:prSet presAssocID="{8B9A28C7-136E-43A9-9B65-2F4159441E83}" presName="sibTrans" presStyleLbl="sibTrans2D1" presStyleIdx="0" presStyleCnt="8"/>
      <dgm:spPr/>
      <dgm:t>
        <a:bodyPr/>
        <a:lstStyle/>
        <a:p>
          <a:endParaRPr lang="en-US"/>
        </a:p>
      </dgm:t>
    </dgm:pt>
    <dgm:pt modelId="{188E6A2F-2B19-4B7D-AEAB-82CB183065CD}" type="pres">
      <dgm:prSet presAssocID="{EE289F3E-75A1-4F00-9F6B-4551ABE7F7C1}" presName="node" presStyleLbl="node1" presStyleIdx="1" presStyleCnt="8" custScaleX="146410" custScaleY="146410">
        <dgm:presLayoutVars>
          <dgm:bulletEnabled val="1"/>
        </dgm:presLayoutVars>
      </dgm:prSet>
      <dgm:spPr/>
      <dgm:t>
        <a:bodyPr/>
        <a:lstStyle/>
        <a:p>
          <a:endParaRPr lang="en-US"/>
        </a:p>
      </dgm:t>
    </dgm:pt>
    <dgm:pt modelId="{4F0ED101-8B95-4085-BF84-D7FAB2E9C413}" type="pres">
      <dgm:prSet presAssocID="{EE289F3E-75A1-4F00-9F6B-4551ABE7F7C1}" presName="dummy" presStyleCnt="0"/>
      <dgm:spPr>
        <a:scene3d>
          <a:camera prst="perspectiveRelaxedModerately" zoom="92000">
            <a:rot lat="19527275" lon="20869771" rev="418345"/>
          </a:camera>
          <a:lightRig rig="balanced" dir="t">
            <a:rot lat="0" lon="0" rev="12700000"/>
          </a:lightRig>
        </a:scene3d>
        <a:sp3d/>
      </dgm:spPr>
      <dgm:t>
        <a:bodyPr/>
        <a:lstStyle/>
        <a:p>
          <a:endParaRPr lang="en-US"/>
        </a:p>
      </dgm:t>
    </dgm:pt>
    <dgm:pt modelId="{4EB0F660-3892-4921-98A5-BD13CCB9E331}" type="pres">
      <dgm:prSet presAssocID="{7F1FB3E1-E9F6-48DD-89BF-D1F7C8527F9A}" presName="sibTrans" presStyleLbl="sibTrans2D1" presStyleIdx="1" presStyleCnt="8"/>
      <dgm:spPr/>
      <dgm:t>
        <a:bodyPr/>
        <a:lstStyle/>
        <a:p>
          <a:endParaRPr lang="en-US"/>
        </a:p>
      </dgm:t>
    </dgm:pt>
    <dgm:pt modelId="{46E79903-041B-4425-9942-2503D90A13A4}" type="pres">
      <dgm:prSet presAssocID="{E820E910-23B5-4F03-A82B-9CE191AEDB35}" presName="node" presStyleLbl="node1" presStyleIdx="2" presStyleCnt="8" custScaleX="146410" custScaleY="146410" custRadScaleRad="93853" custRadScaleInc="8083">
        <dgm:presLayoutVars>
          <dgm:bulletEnabled val="1"/>
        </dgm:presLayoutVars>
      </dgm:prSet>
      <dgm:spPr/>
      <dgm:t>
        <a:bodyPr/>
        <a:lstStyle/>
        <a:p>
          <a:endParaRPr lang="en-US"/>
        </a:p>
      </dgm:t>
    </dgm:pt>
    <dgm:pt modelId="{ECC4CE75-E87D-4081-836B-3C4A3DBDE7FE}" type="pres">
      <dgm:prSet presAssocID="{E820E910-23B5-4F03-A82B-9CE191AEDB35}" presName="dummy" presStyleCnt="0"/>
      <dgm:spPr>
        <a:scene3d>
          <a:camera prst="perspectiveRelaxedModerately" zoom="92000">
            <a:rot lat="19527275" lon="20869771" rev="418345"/>
          </a:camera>
          <a:lightRig rig="balanced" dir="t">
            <a:rot lat="0" lon="0" rev="12700000"/>
          </a:lightRig>
        </a:scene3d>
        <a:sp3d/>
      </dgm:spPr>
      <dgm:t>
        <a:bodyPr/>
        <a:lstStyle/>
        <a:p>
          <a:endParaRPr lang="en-US"/>
        </a:p>
      </dgm:t>
    </dgm:pt>
    <dgm:pt modelId="{CE714B7A-89DD-4D3A-BB89-B0B0A6CF310A}" type="pres">
      <dgm:prSet presAssocID="{82831D81-52AE-4A5E-A7FC-29A6194DB030}" presName="sibTrans" presStyleLbl="sibTrans2D1" presStyleIdx="2" presStyleCnt="8"/>
      <dgm:spPr/>
      <dgm:t>
        <a:bodyPr/>
        <a:lstStyle/>
        <a:p>
          <a:endParaRPr lang="en-US"/>
        </a:p>
      </dgm:t>
    </dgm:pt>
    <dgm:pt modelId="{E295FF58-F28E-44C8-8719-C0B6CD363114}" type="pres">
      <dgm:prSet presAssocID="{3D5F60A8-7788-4EA6-B8C6-887BD18674A5}" presName="node" presStyleLbl="node1" presStyleIdx="3" presStyleCnt="8" custScaleX="146410" custScaleY="146410">
        <dgm:presLayoutVars>
          <dgm:bulletEnabled val="1"/>
        </dgm:presLayoutVars>
      </dgm:prSet>
      <dgm:spPr/>
      <dgm:t>
        <a:bodyPr/>
        <a:lstStyle/>
        <a:p>
          <a:endParaRPr lang="en-US"/>
        </a:p>
      </dgm:t>
    </dgm:pt>
    <dgm:pt modelId="{8E2840D1-3957-4FD3-9987-1980104ED421}" type="pres">
      <dgm:prSet presAssocID="{3D5F60A8-7788-4EA6-B8C6-887BD18674A5}" presName="dummy" presStyleCnt="0"/>
      <dgm:spPr>
        <a:scene3d>
          <a:camera prst="perspectiveRelaxedModerately" zoom="92000">
            <a:rot lat="19527275" lon="20869771" rev="418345"/>
          </a:camera>
          <a:lightRig rig="balanced" dir="t">
            <a:rot lat="0" lon="0" rev="12700000"/>
          </a:lightRig>
        </a:scene3d>
        <a:sp3d/>
      </dgm:spPr>
      <dgm:t>
        <a:bodyPr/>
        <a:lstStyle/>
        <a:p>
          <a:endParaRPr lang="en-US"/>
        </a:p>
      </dgm:t>
    </dgm:pt>
    <dgm:pt modelId="{FB47DBDB-3332-45FE-933E-FCA4D2A580D5}" type="pres">
      <dgm:prSet presAssocID="{70E152F9-D1A8-4C4B-9F2A-39E5CD67C8C4}" presName="sibTrans" presStyleLbl="sibTrans2D1" presStyleIdx="3" presStyleCnt="8"/>
      <dgm:spPr/>
      <dgm:t>
        <a:bodyPr/>
        <a:lstStyle/>
        <a:p>
          <a:endParaRPr lang="en-US"/>
        </a:p>
      </dgm:t>
    </dgm:pt>
    <dgm:pt modelId="{90FC50BC-4C5E-46F6-A044-82EB35465531}" type="pres">
      <dgm:prSet presAssocID="{198F58E8-CD1A-49FE-9AC1-367B2E367B2E}" presName="node" presStyleLbl="node1" presStyleIdx="4" presStyleCnt="8" custScaleX="146410" custScaleY="146410">
        <dgm:presLayoutVars>
          <dgm:bulletEnabled val="1"/>
        </dgm:presLayoutVars>
      </dgm:prSet>
      <dgm:spPr/>
      <dgm:t>
        <a:bodyPr/>
        <a:lstStyle/>
        <a:p>
          <a:endParaRPr lang="en-US"/>
        </a:p>
      </dgm:t>
    </dgm:pt>
    <dgm:pt modelId="{76E388BD-FEE2-4EE1-92C4-E789434CE893}" type="pres">
      <dgm:prSet presAssocID="{198F58E8-CD1A-49FE-9AC1-367B2E367B2E}" presName="dummy" presStyleCnt="0"/>
      <dgm:spPr>
        <a:scene3d>
          <a:camera prst="perspectiveRelaxedModerately" zoom="92000">
            <a:rot lat="19527275" lon="20869771" rev="418345"/>
          </a:camera>
          <a:lightRig rig="balanced" dir="t">
            <a:rot lat="0" lon="0" rev="12700000"/>
          </a:lightRig>
        </a:scene3d>
        <a:sp3d/>
      </dgm:spPr>
      <dgm:t>
        <a:bodyPr/>
        <a:lstStyle/>
        <a:p>
          <a:endParaRPr lang="en-US"/>
        </a:p>
      </dgm:t>
    </dgm:pt>
    <dgm:pt modelId="{50E7A344-F53C-40AF-B3BA-B377353B306A}" type="pres">
      <dgm:prSet presAssocID="{0E1286D2-54E4-4772-95CD-14A25D582A69}" presName="sibTrans" presStyleLbl="sibTrans2D1" presStyleIdx="4" presStyleCnt="8"/>
      <dgm:spPr/>
      <dgm:t>
        <a:bodyPr/>
        <a:lstStyle/>
        <a:p>
          <a:endParaRPr lang="en-US"/>
        </a:p>
      </dgm:t>
    </dgm:pt>
    <dgm:pt modelId="{BD5A01DA-C5F2-464C-8244-C285B1F3C3C4}" type="pres">
      <dgm:prSet presAssocID="{B9E33779-2AA6-4E34-B214-6A29A9320509}" presName="node" presStyleLbl="node1" presStyleIdx="5" presStyleCnt="8" custScaleX="146410" custScaleY="146410">
        <dgm:presLayoutVars>
          <dgm:bulletEnabled val="1"/>
        </dgm:presLayoutVars>
      </dgm:prSet>
      <dgm:spPr/>
      <dgm:t>
        <a:bodyPr/>
        <a:lstStyle/>
        <a:p>
          <a:endParaRPr lang="en-US"/>
        </a:p>
      </dgm:t>
    </dgm:pt>
    <dgm:pt modelId="{AF3B6CF2-53DB-436D-A035-FCFDDCBA695D}" type="pres">
      <dgm:prSet presAssocID="{B9E33779-2AA6-4E34-B214-6A29A9320509}" presName="dummy" presStyleCnt="0"/>
      <dgm:spPr>
        <a:scene3d>
          <a:camera prst="perspectiveRelaxedModerately" zoom="92000">
            <a:rot lat="19527275" lon="20869771" rev="418345"/>
          </a:camera>
          <a:lightRig rig="balanced" dir="t">
            <a:rot lat="0" lon="0" rev="12700000"/>
          </a:lightRig>
        </a:scene3d>
        <a:sp3d/>
      </dgm:spPr>
      <dgm:t>
        <a:bodyPr/>
        <a:lstStyle/>
        <a:p>
          <a:endParaRPr lang="en-US"/>
        </a:p>
      </dgm:t>
    </dgm:pt>
    <dgm:pt modelId="{5D549772-B92B-468A-B26A-8907816C12EB}" type="pres">
      <dgm:prSet presAssocID="{612F61D4-D47C-4C62-A25B-D6AA6BDFF457}" presName="sibTrans" presStyleLbl="sibTrans2D1" presStyleIdx="5" presStyleCnt="8"/>
      <dgm:spPr/>
      <dgm:t>
        <a:bodyPr/>
        <a:lstStyle/>
        <a:p>
          <a:endParaRPr lang="en-US"/>
        </a:p>
      </dgm:t>
    </dgm:pt>
    <dgm:pt modelId="{43ED1494-7DC6-4153-9D19-A9AAF9368D54}" type="pres">
      <dgm:prSet presAssocID="{B3C56CC1-B8FC-4DEC-B77C-6637A70DAC24}" presName="node" presStyleLbl="node1" presStyleIdx="6" presStyleCnt="8" custScaleX="146410" custScaleY="146410">
        <dgm:presLayoutVars>
          <dgm:bulletEnabled val="1"/>
        </dgm:presLayoutVars>
      </dgm:prSet>
      <dgm:spPr/>
      <dgm:t>
        <a:bodyPr/>
        <a:lstStyle/>
        <a:p>
          <a:endParaRPr lang="en-US"/>
        </a:p>
      </dgm:t>
    </dgm:pt>
    <dgm:pt modelId="{360FE71C-6AEC-43EB-A822-328139DC74BF}" type="pres">
      <dgm:prSet presAssocID="{B3C56CC1-B8FC-4DEC-B77C-6637A70DAC24}" presName="dummy" presStyleCnt="0"/>
      <dgm:spPr>
        <a:scene3d>
          <a:camera prst="perspectiveRelaxedModerately" zoom="92000">
            <a:rot lat="19527275" lon="20869771" rev="418345"/>
          </a:camera>
          <a:lightRig rig="balanced" dir="t">
            <a:rot lat="0" lon="0" rev="12700000"/>
          </a:lightRig>
        </a:scene3d>
        <a:sp3d/>
      </dgm:spPr>
      <dgm:t>
        <a:bodyPr/>
        <a:lstStyle/>
        <a:p>
          <a:endParaRPr lang="en-US"/>
        </a:p>
      </dgm:t>
    </dgm:pt>
    <dgm:pt modelId="{4905C96F-F429-45ED-8385-12251D811811}" type="pres">
      <dgm:prSet presAssocID="{8F7F558D-2DE2-48C3-8C06-294256A8F534}" presName="sibTrans" presStyleLbl="sibTrans2D1" presStyleIdx="6" presStyleCnt="8"/>
      <dgm:spPr/>
      <dgm:t>
        <a:bodyPr/>
        <a:lstStyle/>
        <a:p>
          <a:endParaRPr lang="en-US"/>
        </a:p>
      </dgm:t>
    </dgm:pt>
    <dgm:pt modelId="{5104C35B-F738-4D9A-97C4-0A7C11007FEC}" type="pres">
      <dgm:prSet presAssocID="{849E6EEA-C462-45C6-9C84-1F2358DBB92E}" presName="node" presStyleLbl="node1" presStyleIdx="7" presStyleCnt="8" custScaleX="146410" custScaleY="146410">
        <dgm:presLayoutVars>
          <dgm:bulletEnabled val="1"/>
        </dgm:presLayoutVars>
      </dgm:prSet>
      <dgm:spPr/>
      <dgm:t>
        <a:bodyPr/>
        <a:lstStyle/>
        <a:p>
          <a:endParaRPr lang="en-US"/>
        </a:p>
      </dgm:t>
    </dgm:pt>
    <dgm:pt modelId="{E7B43ADA-5E0D-4698-AAE6-E5B92C48CC32}" type="pres">
      <dgm:prSet presAssocID="{849E6EEA-C462-45C6-9C84-1F2358DBB92E}" presName="dummy" presStyleCnt="0"/>
      <dgm:spPr>
        <a:scene3d>
          <a:camera prst="perspectiveRelaxedModerately" zoom="92000">
            <a:rot lat="19527275" lon="20869771" rev="418345"/>
          </a:camera>
          <a:lightRig rig="balanced" dir="t">
            <a:rot lat="0" lon="0" rev="12700000"/>
          </a:lightRig>
        </a:scene3d>
        <a:sp3d/>
      </dgm:spPr>
      <dgm:t>
        <a:bodyPr/>
        <a:lstStyle/>
        <a:p>
          <a:endParaRPr lang="en-US"/>
        </a:p>
      </dgm:t>
    </dgm:pt>
    <dgm:pt modelId="{071D911C-E259-4C61-855E-5FF3E5E4134C}" type="pres">
      <dgm:prSet presAssocID="{AC571C33-64ED-4800-913C-12908BB9DEB4}" presName="sibTrans" presStyleLbl="sibTrans2D1" presStyleIdx="7" presStyleCnt="8"/>
      <dgm:spPr/>
      <dgm:t>
        <a:bodyPr/>
        <a:lstStyle/>
        <a:p>
          <a:endParaRPr lang="en-US"/>
        </a:p>
      </dgm:t>
    </dgm:pt>
  </dgm:ptLst>
  <dgm:cxnLst>
    <dgm:cxn modelId="{2317BBE8-5798-4051-9614-CE32316CB055}" type="presOf" srcId="{849E6EEA-C462-45C6-9C84-1F2358DBB92E}" destId="{5104C35B-F738-4D9A-97C4-0A7C11007FEC}" srcOrd="0" destOrd="0" presId="urn:microsoft.com/office/officeart/2005/8/layout/radial6"/>
    <dgm:cxn modelId="{C57E9AA0-4661-479C-81EB-D989D6C69470}" srcId="{2652A365-F316-4531-A9CD-F360F8DDE912}" destId="{198F58E8-CD1A-49FE-9AC1-367B2E367B2E}" srcOrd="4" destOrd="0" parTransId="{19AEFBC2-9F08-469B-B5A3-B803D609BB59}" sibTransId="{0E1286D2-54E4-4772-95CD-14A25D582A69}"/>
    <dgm:cxn modelId="{6751CD88-B3D3-4F58-858F-FA964F4BEF05}" srcId="{7AA7C77F-D294-4991-80F3-2FE19310F784}" destId="{2652A365-F316-4531-A9CD-F360F8DDE912}" srcOrd="0" destOrd="0" parTransId="{BB18D5B6-55FA-49FA-BD0A-D227B02078FC}" sibTransId="{B00FBED3-7BCD-41B1-84AD-46E228E76A6F}"/>
    <dgm:cxn modelId="{08617C26-E841-4C42-9A1A-1AA627BAC3C4}" type="presOf" srcId="{198F58E8-CD1A-49FE-9AC1-367B2E367B2E}" destId="{90FC50BC-4C5E-46F6-A044-82EB35465531}" srcOrd="0" destOrd="0" presId="urn:microsoft.com/office/officeart/2005/8/layout/radial6"/>
    <dgm:cxn modelId="{F73A39B3-CE04-4F83-9A07-96ECA2E5A1DE}" type="presOf" srcId="{7AA7C77F-D294-4991-80F3-2FE19310F784}" destId="{E559E36E-E778-45D6-BCCB-68A4888F7967}" srcOrd="0" destOrd="0" presId="urn:microsoft.com/office/officeart/2005/8/layout/radial6"/>
    <dgm:cxn modelId="{A2F92ADB-4478-4E77-9ADF-34512482DF55}" type="presOf" srcId="{EB807AD7-4795-4B76-9111-9166E080F16C}" destId="{345AC25A-98E3-45A8-9B41-0BAC713FC4B0}" srcOrd="0" destOrd="0" presId="urn:microsoft.com/office/officeart/2005/8/layout/radial6"/>
    <dgm:cxn modelId="{F75C5FA2-11A0-4311-9E35-318100B492BF}" srcId="{2652A365-F316-4531-A9CD-F360F8DDE912}" destId="{EB807AD7-4795-4B76-9111-9166E080F16C}" srcOrd="0" destOrd="0" parTransId="{AA87F1DE-219A-4F26-9F32-65D996368962}" sibTransId="{8B9A28C7-136E-43A9-9B65-2F4159441E83}"/>
    <dgm:cxn modelId="{EFAE7755-7BD6-4206-9951-83E16D5BA233}" type="presOf" srcId="{8F7F558D-2DE2-48C3-8C06-294256A8F534}" destId="{4905C96F-F429-45ED-8385-12251D811811}" srcOrd="0" destOrd="0" presId="urn:microsoft.com/office/officeart/2005/8/layout/radial6"/>
    <dgm:cxn modelId="{1ADCDEB5-102F-42E7-BF49-00DF983C9C95}" type="presOf" srcId="{82831D81-52AE-4A5E-A7FC-29A6194DB030}" destId="{CE714B7A-89DD-4D3A-BB89-B0B0A6CF310A}" srcOrd="0" destOrd="0" presId="urn:microsoft.com/office/officeart/2005/8/layout/radial6"/>
    <dgm:cxn modelId="{369ECB11-61BA-4CBE-B293-60344E6B9A9C}" srcId="{2652A365-F316-4531-A9CD-F360F8DDE912}" destId="{E820E910-23B5-4F03-A82B-9CE191AEDB35}" srcOrd="2" destOrd="0" parTransId="{FE9DAD23-02B7-4E84-B303-D6A09B6AD355}" sibTransId="{82831D81-52AE-4A5E-A7FC-29A6194DB030}"/>
    <dgm:cxn modelId="{8B9BA3E1-9990-4472-85F6-8020076715ED}" type="presOf" srcId="{E820E910-23B5-4F03-A82B-9CE191AEDB35}" destId="{46E79903-041B-4425-9942-2503D90A13A4}" srcOrd="0" destOrd="0" presId="urn:microsoft.com/office/officeart/2005/8/layout/radial6"/>
    <dgm:cxn modelId="{86044DD9-EB19-4ABF-80FF-50078AD825A7}" srcId="{2652A365-F316-4531-A9CD-F360F8DDE912}" destId="{EE289F3E-75A1-4F00-9F6B-4551ABE7F7C1}" srcOrd="1" destOrd="0" parTransId="{8102F544-B522-4971-82C6-9F79AF7CCC44}" sibTransId="{7F1FB3E1-E9F6-48DD-89BF-D1F7C8527F9A}"/>
    <dgm:cxn modelId="{1AE9C7E4-54A7-4D94-93CB-3AC569197C9E}" type="presOf" srcId="{8B9A28C7-136E-43A9-9B65-2F4159441E83}" destId="{67C8FA14-1477-4D47-9B27-CCE4D48B2B18}" srcOrd="0" destOrd="0" presId="urn:microsoft.com/office/officeart/2005/8/layout/radial6"/>
    <dgm:cxn modelId="{1E5CBFF6-FBE5-4A1C-995F-C9568EAFC3CF}" type="presOf" srcId="{B3C56CC1-B8FC-4DEC-B77C-6637A70DAC24}" destId="{43ED1494-7DC6-4153-9D19-A9AAF9368D54}" srcOrd="0" destOrd="0" presId="urn:microsoft.com/office/officeart/2005/8/layout/radial6"/>
    <dgm:cxn modelId="{4106E472-AA8B-4211-89B7-716D97FC0C1C}" srcId="{2652A365-F316-4531-A9CD-F360F8DDE912}" destId="{849E6EEA-C462-45C6-9C84-1F2358DBB92E}" srcOrd="7" destOrd="0" parTransId="{60FB3456-1A1B-459D-9EDA-F3E9C2CEA9A0}" sibTransId="{AC571C33-64ED-4800-913C-12908BB9DEB4}"/>
    <dgm:cxn modelId="{E1BE9F3B-EFD3-49BF-839B-4BC9AFD3C966}" type="presOf" srcId="{3D5F60A8-7788-4EA6-B8C6-887BD18674A5}" destId="{E295FF58-F28E-44C8-8719-C0B6CD363114}" srcOrd="0" destOrd="0" presId="urn:microsoft.com/office/officeart/2005/8/layout/radial6"/>
    <dgm:cxn modelId="{27ACC682-9062-4C78-898E-F976FD09255B}" type="presOf" srcId="{612F61D4-D47C-4C62-A25B-D6AA6BDFF457}" destId="{5D549772-B92B-468A-B26A-8907816C12EB}" srcOrd="0" destOrd="0" presId="urn:microsoft.com/office/officeart/2005/8/layout/radial6"/>
    <dgm:cxn modelId="{46E44F58-B5E1-4E05-A0FE-76A5C4D45CA2}" srcId="{2652A365-F316-4531-A9CD-F360F8DDE912}" destId="{B9E33779-2AA6-4E34-B214-6A29A9320509}" srcOrd="5" destOrd="0" parTransId="{98FD44CA-891A-4202-8B8F-2952337DEA97}" sibTransId="{612F61D4-D47C-4C62-A25B-D6AA6BDFF457}"/>
    <dgm:cxn modelId="{DC69F57E-B1FD-4BDF-99D6-7EBB51605C93}" srcId="{2652A365-F316-4531-A9CD-F360F8DDE912}" destId="{B3C56CC1-B8FC-4DEC-B77C-6637A70DAC24}" srcOrd="6" destOrd="0" parTransId="{7147E7F4-37BE-460E-9149-D90E4040695C}" sibTransId="{8F7F558D-2DE2-48C3-8C06-294256A8F534}"/>
    <dgm:cxn modelId="{ED40E344-4108-4E8F-AAC6-4A5BF6788504}" type="presOf" srcId="{EE289F3E-75A1-4F00-9F6B-4551ABE7F7C1}" destId="{188E6A2F-2B19-4B7D-AEAB-82CB183065CD}" srcOrd="0" destOrd="0" presId="urn:microsoft.com/office/officeart/2005/8/layout/radial6"/>
    <dgm:cxn modelId="{A65C7055-851F-4B0E-A8DB-793DD7991402}" srcId="{2652A365-F316-4531-A9CD-F360F8DDE912}" destId="{3D5F60A8-7788-4EA6-B8C6-887BD18674A5}" srcOrd="3" destOrd="0" parTransId="{152182A1-57E6-4C2B-9EC5-E7F79B2B5A0A}" sibTransId="{70E152F9-D1A8-4C4B-9F2A-39E5CD67C8C4}"/>
    <dgm:cxn modelId="{163784E9-F65B-4DF7-879D-59B88CA5543B}" type="presOf" srcId="{B9E33779-2AA6-4E34-B214-6A29A9320509}" destId="{BD5A01DA-C5F2-464C-8244-C285B1F3C3C4}" srcOrd="0" destOrd="0" presId="urn:microsoft.com/office/officeart/2005/8/layout/radial6"/>
    <dgm:cxn modelId="{4495F507-2A63-487D-B86A-E5C530D7B134}" type="presOf" srcId="{0E1286D2-54E4-4772-95CD-14A25D582A69}" destId="{50E7A344-F53C-40AF-B3BA-B377353B306A}" srcOrd="0" destOrd="0" presId="urn:microsoft.com/office/officeart/2005/8/layout/radial6"/>
    <dgm:cxn modelId="{BBD338C1-F3E2-4672-98B3-3C3822B838FE}" type="presOf" srcId="{7F1FB3E1-E9F6-48DD-89BF-D1F7C8527F9A}" destId="{4EB0F660-3892-4921-98A5-BD13CCB9E331}" srcOrd="0" destOrd="0" presId="urn:microsoft.com/office/officeart/2005/8/layout/radial6"/>
    <dgm:cxn modelId="{B525EC21-B5AC-4EF3-92CC-E606A1C3E974}" type="presOf" srcId="{2652A365-F316-4531-A9CD-F360F8DDE912}" destId="{D142E3CE-AEF1-4C87-9BFF-C86541244B92}" srcOrd="0" destOrd="0" presId="urn:microsoft.com/office/officeart/2005/8/layout/radial6"/>
    <dgm:cxn modelId="{1E86403A-83A8-49D1-800F-635E3BB86407}" type="presOf" srcId="{70E152F9-D1A8-4C4B-9F2A-39E5CD67C8C4}" destId="{FB47DBDB-3332-45FE-933E-FCA4D2A580D5}" srcOrd="0" destOrd="0" presId="urn:microsoft.com/office/officeart/2005/8/layout/radial6"/>
    <dgm:cxn modelId="{54F1EF49-AB59-484A-954F-5380827C02D1}" type="presOf" srcId="{AC571C33-64ED-4800-913C-12908BB9DEB4}" destId="{071D911C-E259-4C61-855E-5FF3E5E4134C}" srcOrd="0" destOrd="0" presId="urn:microsoft.com/office/officeart/2005/8/layout/radial6"/>
    <dgm:cxn modelId="{EAD353C5-FC17-4ED0-B2E1-A3377EB92843}" type="presParOf" srcId="{E559E36E-E778-45D6-BCCB-68A4888F7967}" destId="{D142E3CE-AEF1-4C87-9BFF-C86541244B92}" srcOrd="0" destOrd="0" presId="urn:microsoft.com/office/officeart/2005/8/layout/radial6"/>
    <dgm:cxn modelId="{AF1088C6-7DAE-44D9-B860-BE103AB19E63}" type="presParOf" srcId="{E559E36E-E778-45D6-BCCB-68A4888F7967}" destId="{345AC25A-98E3-45A8-9B41-0BAC713FC4B0}" srcOrd="1" destOrd="0" presId="urn:microsoft.com/office/officeart/2005/8/layout/radial6"/>
    <dgm:cxn modelId="{CD45D6B6-6625-4380-AE11-6D4B82BA7388}" type="presParOf" srcId="{E559E36E-E778-45D6-BCCB-68A4888F7967}" destId="{5E387D77-C2B3-4E48-92F0-5084A9AF5C69}" srcOrd="2" destOrd="0" presId="urn:microsoft.com/office/officeart/2005/8/layout/radial6"/>
    <dgm:cxn modelId="{D8075AC1-2FA5-4438-9C99-6DB87F1CF20C}" type="presParOf" srcId="{E559E36E-E778-45D6-BCCB-68A4888F7967}" destId="{67C8FA14-1477-4D47-9B27-CCE4D48B2B18}" srcOrd="3" destOrd="0" presId="urn:microsoft.com/office/officeart/2005/8/layout/radial6"/>
    <dgm:cxn modelId="{AA010561-9255-47E7-B07D-1F9B6C078AE8}" type="presParOf" srcId="{E559E36E-E778-45D6-BCCB-68A4888F7967}" destId="{188E6A2F-2B19-4B7D-AEAB-82CB183065CD}" srcOrd="4" destOrd="0" presId="urn:microsoft.com/office/officeart/2005/8/layout/radial6"/>
    <dgm:cxn modelId="{CDD46211-8A9A-4ADF-8F1A-6D3359AC9997}" type="presParOf" srcId="{E559E36E-E778-45D6-BCCB-68A4888F7967}" destId="{4F0ED101-8B95-4085-BF84-D7FAB2E9C413}" srcOrd="5" destOrd="0" presId="urn:microsoft.com/office/officeart/2005/8/layout/radial6"/>
    <dgm:cxn modelId="{47FC2F59-FC30-4AD8-B3E2-3936871661CB}" type="presParOf" srcId="{E559E36E-E778-45D6-BCCB-68A4888F7967}" destId="{4EB0F660-3892-4921-98A5-BD13CCB9E331}" srcOrd="6" destOrd="0" presId="urn:microsoft.com/office/officeart/2005/8/layout/radial6"/>
    <dgm:cxn modelId="{728D6B70-860A-4AFD-8BE1-ABDA7E83E296}" type="presParOf" srcId="{E559E36E-E778-45D6-BCCB-68A4888F7967}" destId="{46E79903-041B-4425-9942-2503D90A13A4}" srcOrd="7" destOrd="0" presId="urn:microsoft.com/office/officeart/2005/8/layout/radial6"/>
    <dgm:cxn modelId="{C4743FEF-BF0C-4317-A2EA-707A7A19B073}" type="presParOf" srcId="{E559E36E-E778-45D6-BCCB-68A4888F7967}" destId="{ECC4CE75-E87D-4081-836B-3C4A3DBDE7FE}" srcOrd="8" destOrd="0" presId="urn:microsoft.com/office/officeart/2005/8/layout/radial6"/>
    <dgm:cxn modelId="{5A7C6121-E13D-4C6B-B098-9E6166D17837}" type="presParOf" srcId="{E559E36E-E778-45D6-BCCB-68A4888F7967}" destId="{CE714B7A-89DD-4D3A-BB89-B0B0A6CF310A}" srcOrd="9" destOrd="0" presId="urn:microsoft.com/office/officeart/2005/8/layout/radial6"/>
    <dgm:cxn modelId="{93440010-CB2B-45AC-B6E7-D8221592E1ED}" type="presParOf" srcId="{E559E36E-E778-45D6-BCCB-68A4888F7967}" destId="{E295FF58-F28E-44C8-8719-C0B6CD363114}" srcOrd="10" destOrd="0" presId="urn:microsoft.com/office/officeart/2005/8/layout/radial6"/>
    <dgm:cxn modelId="{18B9DC37-A715-41B0-95AC-58F0AE20A26E}" type="presParOf" srcId="{E559E36E-E778-45D6-BCCB-68A4888F7967}" destId="{8E2840D1-3957-4FD3-9987-1980104ED421}" srcOrd="11" destOrd="0" presId="urn:microsoft.com/office/officeart/2005/8/layout/radial6"/>
    <dgm:cxn modelId="{34406EB9-435C-41E4-A331-D52CC550DC9E}" type="presParOf" srcId="{E559E36E-E778-45D6-BCCB-68A4888F7967}" destId="{FB47DBDB-3332-45FE-933E-FCA4D2A580D5}" srcOrd="12" destOrd="0" presId="urn:microsoft.com/office/officeart/2005/8/layout/radial6"/>
    <dgm:cxn modelId="{BFA6EA79-5170-42C6-8A8B-CA0B457BF2F4}" type="presParOf" srcId="{E559E36E-E778-45D6-BCCB-68A4888F7967}" destId="{90FC50BC-4C5E-46F6-A044-82EB35465531}" srcOrd="13" destOrd="0" presId="urn:microsoft.com/office/officeart/2005/8/layout/radial6"/>
    <dgm:cxn modelId="{FA0D5450-E4C4-4214-AA4C-D43E1A810F2D}" type="presParOf" srcId="{E559E36E-E778-45D6-BCCB-68A4888F7967}" destId="{76E388BD-FEE2-4EE1-92C4-E789434CE893}" srcOrd="14" destOrd="0" presId="urn:microsoft.com/office/officeart/2005/8/layout/radial6"/>
    <dgm:cxn modelId="{374050C2-0658-47DE-AFAC-975D4E4E0D65}" type="presParOf" srcId="{E559E36E-E778-45D6-BCCB-68A4888F7967}" destId="{50E7A344-F53C-40AF-B3BA-B377353B306A}" srcOrd="15" destOrd="0" presId="urn:microsoft.com/office/officeart/2005/8/layout/radial6"/>
    <dgm:cxn modelId="{8364CFF0-A21C-42DD-ABEA-385D3B69DA3E}" type="presParOf" srcId="{E559E36E-E778-45D6-BCCB-68A4888F7967}" destId="{BD5A01DA-C5F2-464C-8244-C285B1F3C3C4}" srcOrd="16" destOrd="0" presId="urn:microsoft.com/office/officeart/2005/8/layout/radial6"/>
    <dgm:cxn modelId="{7ECE7447-F800-4014-AB3A-26D6C86FF88B}" type="presParOf" srcId="{E559E36E-E778-45D6-BCCB-68A4888F7967}" destId="{AF3B6CF2-53DB-436D-A035-FCFDDCBA695D}" srcOrd="17" destOrd="0" presId="urn:microsoft.com/office/officeart/2005/8/layout/radial6"/>
    <dgm:cxn modelId="{5D4C7844-A819-46CC-AAA4-2A675AB04E6D}" type="presParOf" srcId="{E559E36E-E778-45D6-BCCB-68A4888F7967}" destId="{5D549772-B92B-468A-B26A-8907816C12EB}" srcOrd="18" destOrd="0" presId="urn:microsoft.com/office/officeart/2005/8/layout/radial6"/>
    <dgm:cxn modelId="{9BD691AC-4784-4A33-AC97-5A1A2D9A95F2}" type="presParOf" srcId="{E559E36E-E778-45D6-BCCB-68A4888F7967}" destId="{43ED1494-7DC6-4153-9D19-A9AAF9368D54}" srcOrd="19" destOrd="0" presId="urn:microsoft.com/office/officeart/2005/8/layout/radial6"/>
    <dgm:cxn modelId="{76E42A60-F0B8-498D-AA59-CD40D60DC78F}" type="presParOf" srcId="{E559E36E-E778-45D6-BCCB-68A4888F7967}" destId="{360FE71C-6AEC-43EB-A822-328139DC74BF}" srcOrd="20" destOrd="0" presId="urn:microsoft.com/office/officeart/2005/8/layout/radial6"/>
    <dgm:cxn modelId="{B4F66077-BB26-4D59-8D92-85291FDA577A}" type="presParOf" srcId="{E559E36E-E778-45D6-BCCB-68A4888F7967}" destId="{4905C96F-F429-45ED-8385-12251D811811}" srcOrd="21" destOrd="0" presId="urn:microsoft.com/office/officeart/2005/8/layout/radial6"/>
    <dgm:cxn modelId="{588B6D8F-4326-4345-A326-045C3BEAC5C0}" type="presParOf" srcId="{E559E36E-E778-45D6-BCCB-68A4888F7967}" destId="{5104C35B-F738-4D9A-97C4-0A7C11007FEC}" srcOrd="22" destOrd="0" presId="urn:microsoft.com/office/officeart/2005/8/layout/radial6"/>
    <dgm:cxn modelId="{E7E8F2C8-6870-4226-90E3-66A7689CE166}" type="presParOf" srcId="{E559E36E-E778-45D6-BCCB-68A4888F7967}" destId="{E7B43ADA-5E0D-4698-AAE6-E5B92C48CC32}" srcOrd="23" destOrd="0" presId="urn:microsoft.com/office/officeart/2005/8/layout/radial6"/>
    <dgm:cxn modelId="{F741D56B-0763-4BFE-9EB7-FB34EBE59CAB}" type="presParOf" srcId="{E559E36E-E778-45D6-BCCB-68A4888F7967}" destId="{071D911C-E259-4C61-855E-5FF3E5E4134C}" srcOrd="24" destOrd="0" presId="urn:microsoft.com/office/officeart/2005/8/layout/radial6"/>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37C9512B-0682-4523-A740-7D359DECDEA2}" type="doc">
      <dgm:prSet loTypeId="urn:microsoft.com/office/officeart/2005/8/layout/venn1" loCatId="relationship" qsTypeId="urn:microsoft.com/office/officeart/2005/8/quickstyle/simple5" qsCatId="simple" csTypeId="urn:microsoft.com/office/officeart/2005/8/colors/colorful4" csCatId="colorful" phldr="1"/>
      <dgm:spPr/>
      <dgm:t>
        <a:bodyPr/>
        <a:lstStyle/>
        <a:p>
          <a:endParaRPr lang="en-US"/>
        </a:p>
      </dgm:t>
    </dgm:pt>
    <dgm:pt modelId="{8398E233-CC6B-4B30-8F97-C33C4FE973DE}">
      <dgm:prSet phldrT="[Text]" custT="1"/>
      <dgm:spPr/>
      <dgm:t>
        <a:bodyPr/>
        <a:lstStyle/>
        <a:p>
          <a:r>
            <a:rPr lang="en-US" sz="1600" dirty="0" smtClean="0"/>
            <a:t>    </a:t>
          </a:r>
          <a:r>
            <a:rPr lang="en-US" sz="1600" dirty="0" smtClean="0">
              <a:latin typeface="Calibri"/>
              <a:cs typeface="Calibri"/>
            </a:rPr>
            <a:t>Management</a:t>
          </a:r>
          <a:endParaRPr lang="en-US" sz="1600" dirty="0">
            <a:latin typeface="Calibri"/>
            <a:cs typeface="Calibri"/>
          </a:endParaRPr>
        </a:p>
      </dgm:t>
    </dgm:pt>
    <dgm:pt modelId="{B1F6213D-A2B2-4224-B109-7F5D0F2A654F}" type="sibTrans" cxnId="{32C308C3-78A8-4506-B7B0-0C77B6525920}">
      <dgm:prSet/>
      <dgm:spPr/>
      <dgm:t>
        <a:bodyPr/>
        <a:lstStyle/>
        <a:p>
          <a:endParaRPr lang="en-US"/>
        </a:p>
      </dgm:t>
    </dgm:pt>
    <dgm:pt modelId="{AE3B0984-2AD5-443A-B945-21355BE927F4}" type="parTrans" cxnId="{32C308C3-78A8-4506-B7B0-0C77B6525920}">
      <dgm:prSet/>
      <dgm:spPr/>
      <dgm:t>
        <a:bodyPr/>
        <a:lstStyle/>
        <a:p>
          <a:endParaRPr lang="en-US"/>
        </a:p>
      </dgm:t>
    </dgm:pt>
    <dgm:pt modelId="{BD3EB92D-B426-475B-856B-44E417227A50}">
      <dgm:prSet phldrT="[Text]" custT="1"/>
      <dgm:spPr/>
      <dgm:t>
        <a:bodyPr/>
        <a:lstStyle/>
        <a:p>
          <a:pPr algn="l"/>
          <a:r>
            <a:rPr lang="en-US" sz="1600" dirty="0" smtClean="0">
              <a:solidFill>
                <a:schemeClr val="tx1"/>
              </a:solidFill>
              <a:latin typeface="Calibri"/>
              <a:cs typeface="Calibri"/>
            </a:rPr>
            <a:t>Board Members</a:t>
          </a:r>
          <a:endParaRPr lang="en-US" sz="1600" dirty="0">
            <a:solidFill>
              <a:schemeClr val="tx1"/>
            </a:solidFill>
            <a:latin typeface="Calibri"/>
            <a:cs typeface="Calibri"/>
          </a:endParaRPr>
        </a:p>
      </dgm:t>
    </dgm:pt>
    <dgm:pt modelId="{E987E728-0369-4B59-A331-6CED28320C4E}" type="sibTrans" cxnId="{76C83EC5-DF9E-4A80-B6C0-7DACFAE4B488}">
      <dgm:prSet/>
      <dgm:spPr/>
      <dgm:t>
        <a:bodyPr/>
        <a:lstStyle/>
        <a:p>
          <a:endParaRPr lang="en-US"/>
        </a:p>
      </dgm:t>
    </dgm:pt>
    <dgm:pt modelId="{20D41EA5-1E87-4C3F-A2C4-AB2F3C3ED5A7}" type="parTrans" cxnId="{76C83EC5-DF9E-4A80-B6C0-7DACFAE4B488}">
      <dgm:prSet/>
      <dgm:spPr/>
      <dgm:t>
        <a:bodyPr/>
        <a:lstStyle/>
        <a:p>
          <a:endParaRPr lang="en-US"/>
        </a:p>
      </dgm:t>
    </dgm:pt>
    <dgm:pt modelId="{FC1B3F1C-BCCF-4F66-BC18-0C891A9A81E8}" type="pres">
      <dgm:prSet presAssocID="{37C9512B-0682-4523-A740-7D359DECDEA2}" presName="compositeShape" presStyleCnt="0">
        <dgm:presLayoutVars>
          <dgm:chMax val="7"/>
          <dgm:dir/>
          <dgm:resizeHandles val="exact"/>
        </dgm:presLayoutVars>
      </dgm:prSet>
      <dgm:spPr/>
      <dgm:t>
        <a:bodyPr/>
        <a:lstStyle/>
        <a:p>
          <a:endParaRPr lang="en-US"/>
        </a:p>
      </dgm:t>
    </dgm:pt>
    <dgm:pt modelId="{CC152478-92A1-4329-9C3D-54EC70092C25}" type="pres">
      <dgm:prSet presAssocID="{BD3EB92D-B426-475B-856B-44E417227A50}" presName="circ1" presStyleLbl="vennNode1" presStyleIdx="0" presStyleCnt="2" custScaleX="124305" custLinFactNeighborX="81" custLinFactNeighborY="-273"/>
      <dgm:spPr/>
      <dgm:t>
        <a:bodyPr/>
        <a:lstStyle/>
        <a:p>
          <a:endParaRPr lang="en-US"/>
        </a:p>
      </dgm:t>
    </dgm:pt>
    <dgm:pt modelId="{4157BC5A-7637-459E-AAAA-89F45F2A1DAD}" type="pres">
      <dgm:prSet presAssocID="{BD3EB92D-B426-475B-856B-44E417227A50}" presName="circ1Tx" presStyleLbl="revTx" presStyleIdx="0" presStyleCnt="0">
        <dgm:presLayoutVars>
          <dgm:chMax val="0"/>
          <dgm:chPref val="0"/>
          <dgm:bulletEnabled val="1"/>
        </dgm:presLayoutVars>
      </dgm:prSet>
      <dgm:spPr/>
      <dgm:t>
        <a:bodyPr/>
        <a:lstStyle/>
        <a:p>
          <a:endParaRPr lang="en-US"/>
        </a:p>
      </dgm:t>
    </dgm:pt>
    <dgm:pt modelId="{EBA6A47E-BF85-5442-9AB1-B2CFC6032E0B}" type="pres">
      <dgm:prSet presAssocID="{8398E233-CC6B-4B30-8F97-C33C4FE973DE}" presName="circ2" presStyleLbl="vennNode1" presStyleIdx="1" presStyleCnt="2" custScaleX="126774" custLinFactNeighborX="7208" custLinFactNeighborY="8652"/>
      <dgm:spPr/>
      <dgm:t>
        <a:bodyPr/>
        <a:lstStyle/>
        <a:p>
          <a:endParaRPr lang="en-US"/>
        </a:p>
      </dgm:t>
    </dgm:pt>
    <dgm:pt modelId="{B8774DF7-7DB9-2E4A-8D7B-B6DA241D25F3}" type="pres">
      <dgm:prSet presAssocID="{8398E233-CC6B-4B30-8F97-C33C4FE973DE}" presName="circ2Tx" presStyleLbl="revTx" presStyleIdx="0" presStyleCnt="0">
        <dgm:presLayoutVars>
          <dgm:chMax val="0"/>
          <dgm:chPref val="0"/>
          <dgm:bulletEnabled val="1"/>
        </dgm:presLayoutVars>
      </dgm:prSet>
      <dgm:spPr/>
      <dgm:t>
        <a:bodyPr/>
        <a:lstStyle/>
        <a:p>
          <a:endParaRPr lang="en-US"/>
        </a:p>
      </dgm:t>
    </dgm:pt>
  </dgm:ptLst>
  <dgm:cxnLst>
    <dgm:cxn modelId="{21970D9B-1560-467F-82EF-84A7D249D902}" type="presOf" srcId="{BD3EB92D-B426-475B-856B-44E417227A50}" destId="{4157BC5A-7637-459E-AAAA-89F45F2A1DAD}" srcOrd="1" destOrd="0" presId="urn:microsoft.com/office/officeart/2005/8/layout/venn1"/>
    <dgm:cxn modelId="{A16A3150-6B86-4041-AC6F-FB04D8492EBE}" type="presOf" srcId="{BD3EB92D-B426-475B-856B-44E417227A50}" destId="{CC152478-92A1-4329-9C3D-54EC70092C25}" srcOrd="0" destOrd="0" presId="urn:microsoft.com/office/officeart/2005/8/layout/venn1"/>
    <dgm:cxn modelId="{C2FC2841-5C17-4886-8E99-B9011D833F55}" type="presOf" srcId="{37C9512B-0682-4523-A740-7D359DECDEA2}" destId="{FC1B3F1C-BCCF-4F66-BC18-0C891A9A81E8}" srcOrd="0" destOrd="0" presId="urn:microsoft.com/office/officeart/2005/8/layout/venn1"/>
    <dgm:cxn modelId="{76C83EC5-DF9E-4A80-B6C0-7DACFAE4B488}" srcId="{37C9512B-0682-4523-A740-7D359DECDEA2}" destId="{BD3EB92D-B426-475B-856B-44E417227A50}" srcOrd="0" destOrd="0" parTransId="{20D41EA5-1E87-4C3F-A2C4-AB2F3C3ED5A7}" sibTransId="{E987E728-0369-4B59-A331-6CED28320C4E}"/>
    <dgm:cxn modelId="{32C308C3-78A8-4506-B7B0-0C77B6525920}" srcId="{37C9512B-0682-4523-A740-7D359DECDEA2}" destId="{8398E233-CC6B-4B30-8F97-C33C4FE973DE}" srcOrd="1" destOrd="0" parTransId="{AE3B0984-2AD5-443A-B945-21355BE927F4}" sibTransId="{B1F6213D-A2B2-4224-B109-7F5D0F2A654F}"/>
    <dgm:cxn modelId="{E72B3ACF-6AF4-074F-AED0-A8A4C7832925}" type="presOf" srcId="{8398E233-CC6B-4B30-8F97-C33C4FE973DE}" destId="{B8774DF7-7DB9-2E4A-8D7B-B6DA241D25F3}" srcOrd="1" destOrd="0" presId="urn:microsoft.com/office/officeart/2005/8/layout/venn1"/>
    <dgm:cxn modelId="{FD376B02-1C87-9345-8BAE-78AC0F15F6B7}" type="presOf" srcId="{8398E233-CC6B-4B30-8F97-C33C4FE973DE}" destId="{EBA6A47E-BF85-5442-9AB1-B2CFC6032E0B}" srcOrd="0" destOrd="0" presId="urn:microsoft.com/office/officeart/2005/8/layout/venn1"/>
    <dgm:cxn modelId="{F4F93B02-5B7F-4F88-89B8-95C5A0453995}" type="presParOf" srcId="{FC1B3F1C-BCCF-4F66-BC18-0C891A9A81E8}" destId="{CC152478-92A1-4329-9C3D-54EC70092C25}" srcOrd="0" destOrd="0" presId="urn:microsoft.com/office/officeart/2005/8/layout/venn1"/>
    <dgm:cxn modelId="{0C1BA3FC-CA1C-4BC9-BCB2-C88DC4020113}" type="presParOf" srcId="{FC1B3F1C-BCCF-4F66-BC18-0C891A9A81E8}" destId="{4157BC5A-7637-459E-AAAA-89F45F2A1DAD}" srcOrd="1" destOrd="0" presId="urn:microsoft.com/office/officeart/2005/8/layout/venn1"/>
    <dgm:cxn modelId="{D4760C6A-6A4A-1746-8024-0FA9BD07A358}" type="presParOf" srcId="{FC1B3F1C-BCCF-4F66-BC18-0C891A9A81E8}" destId="{EBA6A47E-BF85-5442-9AB1-B2CFC6032E0B}" srcOrd="2" destOrd="0" presId="urn:microsoft.com/office/officeart/2005/8/layout/venn1"/>
    <dgm:cxn modelId="{E038B749-BE7B-8F4B-B601-309E7D7E037E}" type="presParOf" srcId="{FC1B3F1C-BCCF-4F66-BC18-0C891A9A81E8}" destId="{B8774DF7-7DB9-2E4A-8D7B-B6DA241D25F3}" srcOrd="3" destOrd="0" presId="urn:microsoft.com/office/officeart/2005/8/layout/venn1"/>
  </dgm:cxnLst>
  <dgm:bg>
    <a:noFill/>
  </dgm:bg>
  <dgm:whole>
    <a:ln>
      <a:noFill/>
    </a:ln>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FE47871-7E5A-4EDD-8CA6-207C4B3A578C}" type="doc">
      <dgm:prSet loTypeId="urn:microsoft.com/office/officeart/2005/8/layout/target2" loCatId="relationship" qsTypeId="urn:microsoft.com/office/officeart/2005/8/quickstyle/simple5" qsCatId="simple" csTypeId="urn:microsoft.com/office/officeart/2005/8/colors/accent0_3" csCatId="mainScheme" phldr="1"/>
      <dgm:spPr/>
      <dgm:t>
        <a:bodyPr/>
        <a:lstStyle/>
        <a:p>
          <a:endParaRPr lang="en-US"/>
        </a:p>
      </dgm:t>
    </dgm:pt>
    <dgm:pt modelId="{F95DF3B8-F50C-4F07-9C47-BF1A37D9B43A}">
      <dgm:prSet phldrT="[Text]">
        <dgm:style>
          <a:lnRef idx="1">
            <a:schemeClr val="accent1"/>
          </a:lnRef>
          <a:fillRef idx="3">
            <a:schemeClr val="accent1"/>
          </a:fillRef>
          <a:effectRef idx="2">
            <a:schemeClr val="accent1"/>
          </a:effectRef>
          <a:fontRef idx="minor">
            <a:schemeClr val="lt1"/>
          </a:fontRef>
        </dgm:style>
      </dgm:prSet>
      <dgm:spPr/>
      <dgm:t>
        <a:bodyPr/>
        <a:lstStyle/>
        <a:p>
          <a:r>
            <a:rPr lang="en-US" dirty="0" smtClean="0"/>
            <a:t> 9 Business Functions Assessed</a:t>
          </a:r>
          <a:endParaRPr lang="en-US" dirty="0"/>
        </a:p>
      </dgm:t>
    </dgm:pt>
    <dgm:pt modelId="{F662828F-1634-4745-9D56-B1BE3EE7B8BF}" type="parTrans" cxnId="{B54FB55D-2A23-4D79-9BE5-8EAB5EAC5C0C}">
      <dgm:prSet/>
      <dgm:spPr/>
      <dgm:t>
        <a:bodyPr/>
        <a:lstStyle/>
        <a:p>
          <a:endParaRPr lang="en-US"/>
        </a:p>
      </dgm:t>
    </dgm:pt>
    <dgm:pt modelId="{3C40C3BD-7CBF-43C4-BCF0-1CF6A0A61B27}" type="sibTrans" cxnId="{B54FB55D-2A23-4D79-9BE5-8EAB5EAC5C0C}">
      <dgm:prSet/>
      <dgm:spPr/>
      <dgm:t>
        <a:bodyPr/>
        <a:lstStyle/>
        <a:p>
          <a:endParaRPr lang="en-US"/>
        </a:p>
      </dgm:t>
    </dgm:pt>
    <dgm:pt modelId="{C69BF0BA-4ED1-4A31-901B-1B37A6ECC68D}">
      <dgm:prSet phldrT="[Text]"/>
      <dgm:spPr/>
      <dgm:t>
        <a:bodyPr anchor="ctr"/>
        <a:lstStyle/>
        <a:p>
          <a:r>
            <a:rPr lang="en-US" dirty="0" smtClean="0"/>
            <a:t>Select a Level for each Function…</a:t>
          </a:r>
        </a:p>
        <a:p>
          <a:r>
            <a:rPr lang="en-US" dirty="0" smtClean="0"/>
            <a:t>			            then answer the questions</a:t>
          </a:r>
          <a:endParaRPr lang="en-US" dirty="0"/>
        </a:p>
      </dgm:t>
    </dgm:pt>
    <dgm:pt modelId="{2BD9884B-AF7C-4490-A025-96D44CFB3824}" type="parTrans" cxnId="{02BAA0E4-3480-4490-96C3-2990B7529DC8}">
      <dgm:prSet/>
      <dgm:spPr/>
      <dgm:t>
        <a:bodyPr/>
        <a:lstStyle/>
        <a:p>
          <a:endParaRPr lang="en-US"/>
        </a:p>
      </dgm:t>
    </dgm:pt>
    <dgm:pt modelId="{951AE1F8-2E92-4085-A327-DF1FC07B6255}" type="sibTrans" cxnId="{02BAA0E4-3480-4490-96C3-2990B7529DC8}">
      <dgm:prSet/>
      <dgm:spPr/>
      <dgm:t>
        <a:bodyPr/>
        <a:lstStyle/>
        <a:p>
          <a:endParaRPr lang="en-US"/>
        </a:p>
      </dgm:t>
    </dgm:pt>
    <dgm:pt modelId="{A594E05B-3F35-4EFE-8644-DDC32F129456}">
      <dgm:prSet phldrT="[Text]" custT="1">
        <dgm:style>
          <a:lnRef idx="2">
            <a:schemeClr val="accent1"/>
          </a:lnRef>
          <a:fillRef idx="1">
            <a:schemeClr val="lt1"/>
          </a:fillRef>
          <a:effectRef idx="0">
            <a:schemeClr val="accent1"/>
          </a:effectRef>
          <a:fontRef idx="minor">
            <a:schemeClr val="dk1"/>
          </a:fontRef>
        </dgm:style>
      </dgm:prSet>
      <dgm:spPr/>
      <dgm:t>
        <a:bodyPr/>
        <a:lstStyle/>
        <a:p>
          <a:pPr algn="l"/>
          <a:r>
            <a:rPr lang="en-US" sz="1400" dirty="0" smtClean="0"/>
            <a:t>Review, then select the best match from 4-6 Levels (or scenarios) of organizational sophistication</a:t>
          </a:r>
          <a:endParaRPr lang="en-US" sz="1400" dirty="0"/>
        </a:p>
      </dgm:t>
    </dgm:pt>
    <dgm:pt modelId="{D74A9329-09DE-4507-AAA8-EA52592A9030}" type="parTrans" cxnId="{DE1D20DE-438E-43BC-A2F7-176ECD5128AE}">
      <dgm:prSet/>
      <dgm:spPr/>
      <dgm:t>
        <a:bodyPr/>
        <a:lstStyle/>
        <a:p>
          <a:endParaRPr lang="en-US"/>
        </a:p>
      </dgm:t>
    </dgm:pt>
    <dgm:pt modelId="{8EFFECC9-28E2-4DD3-8326-5C58DC103494}" type="sibTrans" cxnId="{DE1D20DE-438E-43BC-A2F7-176ECD5128AE}">
      <dgm:prSet/>
      <dgm:spPr/>
      <dgm:t>
        <a:bodyPr/>
        <a:lstStyle/>
        <a:p>
          <a:endParaRPr lang="en-US"/>
        </a:p>
      </dgm:t>
    </dgm:pt>
    <dgm:pt modelId="{26D8B45C-36F4-4E5E-B340-33FEE788261E}">
      <dgm:prSet phldrT="[Text]"/>
      <dgm:spPr/>
      <dgm:t>
        <a:bodyPr/>
        <a:lstStyle/>
        <a:p>
          <a:r>
            <a:rPr lang="en-US" dirty="0" smtClean="0"/>
            <a:t>Volunteers</a:t>
          </a:r>
          <a:endParaRPr lang="en-US" dirty="0"/>
        </a:p>
      </dgm:t>
    </dgm:pt>
    <dgm:pt modelId="{20D0C2E6-63AF-47B0-88C4-2CB2D3C80A3C}" type="parTrans" cxnId="{2BC6A499-8588-4865-92DE-C873D5644168}">
      <dgm:prSet/>
      <dgm:spPr/>
      <dgm:t>
        <a:bodyPr/>
        <a:lstStyle/>
        <a:p>
          <a:endParaRPr lang="en-US"/>
        </a:p>
      </dgm:t>
    </dgm:pt>
    <dgm:pt modelId="{73773A0B-1B0B-4665-BA7E-8493EA3CB086}" type="sibTrans" cxnId="{2BC6A499-8588-4865-92DE-C873D5644168}">
      <dgm:prSet/>
      <dgm:spPr/>
      <dgm:t>
        <a:bodyPr/>
        <a:lstStyle/>
        <a:p>
          <a:endParaRPr lang="en-US"/>
        </a:p>
      </dgm:t>
    </dgm:pt>
    <dgm:pt modelId="{0040C2B7-4374-43D0-964B-AE3EA94035B0}">
      <dgm:prSet phldrT="[Text]"/>
      <dgm:spPr/>
      <dgm:t>
        <a:bodyPr/>
        <a:lstStyle/>
        <a:p>
          <a:r>
            <a:rPr lang="en-US" dirty="0" smtClean="0"/>
            <a:t>Administration</a:t>
          </a:r>
          <a:endParaRPr lang="en-US" dirty="0"/>
        </a:p>
      </dgm:t>
    </dgm:pt>
    <dgm:pt modelId="{D34D7049-E549-4E14-ABFF-5E6CDFDCC43C}" type="parTrans" cxnId="{64F22CB2-E05C-4EDF-9B3D-AAD67A8B0AAA}">
      <dgm:prSet/>
      <dgm:spPr/>
      <dgm:t>
        <a:bodyPr/>
        <a:lstStyle/>
        <a:p>
          <a:endParaRPr lang="en-US"/>
        </a:p>
      </dgm:t>
    </dgm:pt>
    <dgm:pt modelId="{7ECF5803-7869-43D5-BBFB-4C2024B59678}" type="sibTrans" cxnId="{64F22CB2-E05C-4EDF-9B3D-AAD67A8B0AAA}">
      <dgm:prSet/>
      <dgm:spPr/>
      <dgm:t>
        <a:bodyPr/>
        <a:lstStyle/>
        <a:p>
          <a:endParaRPr lang="en-US"/>
        </a:p>
      </dgm:t>
    </dgm:pt>
    <dgm:pt modelId="{D3D52173-6DFB-41AE-809E-B95259215409}">
      <dgm:prSet phldrT="[Text]"/>
      <dgm:spPr/>
      <dgm:t>
        <a:bodyPr/>
        <a:lstStyle/>
        <a:p>
          <a:r>
            <a:rPr lang="en-US" dirty="0" smtClean="0"/>
            <a:t>Finance</a:t>
          </a:r>
          <a:endParaRPr lang="en-US" dirty="0"/>
        </a:p>
      </dgm:t>
    </dgm:pt>
    <dgm:pt modelId="{39572A6B-0928-42EC-8EFB-1D9216A4DF16}" type="parTrans" cxnId="{F8599E1A-6B3E-4440-B7D7-A40E98BD35EF}">
      <dgm:prSet/>
      <dgm:spPr/>
      <dgm:t>
        <a:bodyPr/>
        <a:lstStyle/>
        <a:p>
          <a:endParaRPr lang="en-US"/>
        </a:p>
      </dgm:t>
    </dgm:pt>
    <dgm:pt modelId="{217AEAA1-0868-4943-A9E7-ED6FC44FFD0D}" type="sibTrans" cxnId="{F8599E1A-6B3E-4440-B7D7-A40E98BD35EF}">
      <dgm:prSet/>
      <dgm:spPr/>
      <dgm:t>
        <a:bodyPr/>
        <a:lstStyle/>
        <a:p>
          <a:endParaRPr lang="en-US"/>
        </a:p>
      </dgm:t>
    </dgm:pt>
    <dgm:pt modelId="{2A7C852D-E096-4136-A7F6-FF0A3C4AF441}">
      <dgm:prSet phldrT="[Text]"/>
      <dgm:spPr/>
      <dgm:t>
        <a:bodyPr/>
        <a:lstStyle/>
        <a:p>
          <a:r>
            <a:rPr lang="en-US" dirty="0" smtClean="0"/>
            <a:t>Programs &amp; Services</a:t>
          </a:r>
          <a:endParaRPr lang="en-US" dirty="0"/>
        </a:p>
      </dgm:t>
    </dgm:pt>
    <dgm:pt modelId="{13DF1C4B-4F18-452F-A140-837A95CAA7FA}" type="parTrans" cxnId="{81DD3567-B859-434A-9836-9EB482590CF8}">
      <dgm:prSet/>
      <dgm:spPr/>
      <dgm:t>
        <a:bodyPr/>
        <a:lstStyle/>
        <a:p>
          <a:endParaRPr lang="en-US"/>
        </a:p>
      </dgm:t>
    </dgm:pt>
    <dgm:pt modelId="{6E26B2CB-074E-434A-99A7-BD7AFDEB2564}" type="sibTrans" cxnId="{81DD3567-B859-434A-9836-9EB482590CF8}">
      <dgm:prSet/>
      <dgm:spPr/>
      <dgm:t>
        <a:bodyPr/>
        <a:lstStyle/>
        <a:p>
          <a:endParaRPr lang="en-US"/>
        </a:p>
      </dgm:t>
    </dgm:pt>
    <dgm:pt modelId="{F45CB7F3-5F6B-4DE9-A5C4-2F330E12428B}">
      <dgm:prSet phldrT="[Text]"/>
      <dgm:spPr/>
      <dgm:t>
        <a:bodyPr/>
        <a:lstStyle/>
        <a:p>
          <a:r>
            <a:rPr lang="en-US" dirty="0" smtClean="0"/>
            <a:t>Marketing</a:t>
          </a:r>
          <a:endParaRPr lang="en-US" dirty="0"/>
        </a:p>
      </dgm:t>
    </dgm:pt>
    <dgm:pt modelId="{2003B16A-A57B-46FF-96CB-1871F07F77E3}" type="parTrans" cxnId="{7AB22D3F-3FC0-4A19-83E9-2F91F6E6531F}">
      <dgm:prSet/>
      <dgm:spPr/>
      <dgm:t>
        <a:bodyPr/>
        <a:lstStyle/>
        <a:p>
          <a:endParaRPr lang="en-US"/>
        </a:p>
      </dgm:t>
    </dgm:pt>
    <dgm:pt modelId="{102B9A51-D697-4F1F-8DAB-07D2272FC420}" type="sibTrans" cxnId="{7AB22D3F-3FC0-4A19-83E9-2F91F6E6531F}">
      <dgm:prSet/>
      <dgm:spPr/>
      <dgm:t>
        <a:bodyPr/>
        <a:lstStyle/>
        <a:p>
          <a:endParaRPr lang="en-US"/>
        </a:p>
      </dgm:t>
    </dgm:pt>
    <dgm:pt modelId="{E26B7250-5224-452E-BD34-BEB0203F6A1D}">
      <dgm:prSet phldrT="[Text]"/>
      <dgm:spPr/>
      <dgm:t>
        <a:bodyPr/>
        <a:lstStyle/>
        <a:p>
          <a:r>
            <a:rPr lang="en-US" dirty="0" smtClean="0"/>
            <a:t>Fundraising</a:t>
          </a:r>
          <a:endParaRPr lang="en-US" dirty="0"/>
        </a:p>
      </dgm:t>
    </dgm:pt>
    <dgm:pt modelId="{77213805-2B3A-4ECB-A886-81FF4787A0A2}" type="parTrans" cxnId="{1F815246-5123-4EA6-ACB3-B7E01D61AC49}">
      <dgm:prSet/>
      <dgm:spPr/>
      <dgm:t>
        <a:bodyPr/>
        <a:lstStyle/>
        <a:p>
          <a:endParaRPr lang="en-US"/>
        </a:p>
      </dgm:t>
    </dgm:pt>
    <dgm:pt modelId="{BD8064F5-C430-4E83-971E-7FFC3BEFEAD0}" type="sibTrans" cxnId="{1F815246-5123-4EA6-ACB3-B7E01D61AC49}">
      <dgm:prSet/>
      <dgm:spPr/>
      <dgm:t>
        <a:bodyPr/>
        <a:lstStyle/>
        <a:p>
          <a:endParaRPr lang="en-US"/>
        </a:p>
      </dgm:t>
    </dgm:pt>
    <dgm:pt modelId="{C58065F2-831A-4356-811C-886E03ACB50B}">
      <dgm:prSet phldrT="[Text]"/>
      <dgm:spPr/>
      <dgm:t>
        <a:bodyPr/>
        <a:lstStyle/>
        <a:p>
          <a:r>
            <a:rPr lang="en-US" dirty="0" smtClean="0"/>
            <a:t>Business Plan</a:t>
          </a:r>
          <a:endParaRPr lang="en-US" dirty="0"/>
        </a:p>
      </dgm:t>
    </dgm:pt>
    <dgm:pt modelId="{C50F83BE-36D0-4360-A69E-EF0CE16CE47F}" type="sibTrans" cxnId="{ABD3A318-1841-40A4-B595-8B3A071C86F6}">
      <dgm:prSet/>
      <dgm:spPr/>
      <dgm:t>
        <a:bodyPr/>
        <a:lstStyle/>
        <a:p>
          <a:endParaRPr lang="en-US"/>
        </a:p>
      </dgm:t>
    </dgm:pt>
    <dgm:pt modelId="{9FBCDDB0-D2B1-46BB-991C-FE13CB2D3EAA}" type="parTrans" cxnId="{ABD3A318-1841-40A4-B595-8B3A071C86F6}">
      <dgm:prSet/>
      <dgm:spPr/>
      <dgm:t>
        <a:bodyPr/>
        <a:lstStyle/>
        <a:p>
          <a:endParaRPr lang="en-US"/>
        </a:p>
      </dgm:t>
    </dgm:pt>
    <dgm:pt modelId="{B9EAB7C1-31C8-43C6-8133-7278EF53CE2F}">
      <dgm:prSet phldrT="[Text]"/>
      <dgm:spPr/>
      <dgm:t>
        <a:bodyPr/>
        <a:lstStyle/>
        <a:p>
          <a:r>
            <a:rPr lang="en-US" dirty="0" smtClean="0"/>
            <a:t>Board of Directors</a:t>
          </a:r>
        </a:p>
      </dgm:t>
    </dgm:pt>
    <dgm:pt modelId="{BC04B3BD-5343-43FC-B2C1-9B71ABD0FD45}" type="sibTrans" cxnId="{8E2372EB-D98B-4B3A-BF2C-0A65898F3D95}">
      <dgm:prSet/>
      <dgm:spPr/>
      <dgm:t>
        <a:bodyPr/>
        <a:lstStyle/>
        <a:p>
          <a:endParaRPr lang="en-US"/>
        </a:p>
      </dgm:t>
    </dgm:pt>
    <dgm:pt modelId="{0D975F15-3253-4627-A825-EF1C9D53A753}" type="parTrans" cxnId="{8E2372EB-D98B-4B3A-BF2C-0A65898F3D95}">
      <dgm:prSet/>
      <dgm:spPr/>
      <dgm:t>
        <a:bodyPr/>
        <a:lstStyle/>
        <a:p>
          <a:endParaRPr lang="en-US"/>
        </a:p>
      </dgm:t>
    </dgm:pt>
    <dgm:pt modelId="{A60D07A7-D4B1-4530-9389-D6A5DAA466AB}">
      <dgm:prSet phldrT="[Text]"/>
      <dgm:spPr/>
      <dgm:t>
        <a:bodyPr/>
        <a:lstStyle/>
        <a:p>
          <a:r>
            <a:rPr lang="en-US" dirty="0" smtClean="0"/>
            <a:t>Mission Statement</a:t>
          </a:r>
          <a:endParaRPr lang="en-US" dirty="0"/>
        </a:p>
      </dgm:t>
    </dgm:pt>
    <dgm:pt modelId="{958DB666-CD99-405B-AD86-05D0FE03978F}" type="sibTrans" cxnId="{B914FB1A-DB8F-4BAE-BA40-B6C67456F6ED}">
      <dgm:prSet/>
      <dgm:spPr/>
      <dgm:t>
        <a:bodyPr/>
        <a:lstStyle/>
        <a:p>
          <a:endParaRPr lang="en-US"/>
        </a:p>
      </dgm:t>
    </dgm:pt>
    <dgm:pt modelId="{8B42EF3F-4B2B-4E39-BC2B-B49DF25BEBDD}" type="parTrans" cxnId="{B914FB1A-DB8F-4BAE-BA40-B6C67456F6ED}">
      <dgm:prSet/>
      <dgm:spPr/>
      <dgm:t>
        <a:bodyPr/>
        <a:lstStyle/>
        <a:p>
          <a:endParaRPr lang="en-US"/>
        </a:p>
      </dgm:t>
    </dgm:pt>
    <dgm:pt modelId="{FD00304A-2429-7949-B5DF-EEEC7E3311EF}">
      <dgm:prSet/>
      <dgm:spPr/>
      <dgm:t>
        <a:bodyPr/>
        <a:lstStyle/>
        <a:p>
          <a:endParaRPr lang="en-US" dirty="0"/>
        </a:p>
      </dgm:t>
    </dgm:pt>
    <dgm:pt modelId="{37FD0D38-CF10-1B48-A870-6D1BFA9632FE}" type="parTrans" cxnId="{546EE0CE-E193-6B4F-BE0B-761D43BDD583}">
      <dgm:prSet/>
      <dgm:spPr/>
      <dgm:t>
        <a:bodyPr/>
        <a:lstStyle/>
        <a:p>
          <a:endParaRPr lang="en-US"/>
        </a:p>
      </dgm:t>
    </dgm:pt>
    <dgm:pt modelId="{FEDF9B87-3FF4-674B-91BF-A7EA88670624}" type="sibTrans" cxnId="{546EE0CE-E193-6B4F-BE0B-761D43BDD583}">
      <dgm:prSet/>
      <dgm:spPr/>
      <dgm:t>
        <a:bodyPr/>
        <a:lstStyle/>
        <a:p>
          <a:endParaRPr lang="en-US"/>
        </a:p>
      </dgm:t>
    </dgm:pt>
    <dgm:pt modelId="{173FEA2B-AE32-B349-8707-9B8BC448664E}">
      <dgm:prSet/>
      <dgm:spPr/>
      <dgm:t>
        <a:bodyPr/>
        <a:lstStyle/>
        <a:p>
          <a:endParaRPr lang="en-US" dirty="0"/>
        </a:p>
      </dgm:t>
    </dgm:pt>
    <dgm:pt modelId="{B7C93FD6-BDA6-1E42-9C50-33786D963215}" type="parTrans" cxnId="{4597AFF5-6F5A-AF4A-9284-2C5B8926281C}">
      <dgm:prSet/>
      <dgm:spPr/>
      <dgm:t>
        <a:bodyPr/>
        <a:lstStyle/>
        <a:p>
          <a:endParaRPr lang="en-US"/>
        </a:p>
      </dgm:t>
    </dgm:pt>
    <dgm:pt modelId="{6450DE9B-F827-FB46-B757-70DDAA545BFA}" type="sibTrans" cxnId="{4597AFF5-6F5A-AF4A-9284-2C5B8926281C}">
      <dgm:prSet/>
      <dgm:spPr/>
      <dgm:t>
        <a:bodyPr/>
        <a:lstStyle/>
        <a:p>
          <a:endParaRPr lang="en-US"/>
        </a:p>
      </dgm:t>
    </dgm:pt>
    <dgm:pt modelId="{96E47194-2D6D-4048-98E5-A10D592ED3C2}">
      <dgm:prSet/>
      <dgm:spPr/>
      <dgm:t>
        <a:bodyPr/>
        <a:lstStyle/>
        <a:p>
          <a:endParaRPr lang="en-US" dirty="0"/>
        </a:p>
      </dgm:t>
    </dgm:pt>
    <dgm:pt modelId="{42278F6C-B916-3B4F-A859-955336C46E85}" type="parTrans" cxnId="{FA17DCAD-9B5A-6D4C-BB91-4BCFD791C39E}">
      <dgm:prSet/>
      <dgm:spPr/>
      <dgm:t>
        <a:bodyPr/>
        <a:lstStyle/>
        <a:p>
          <a:endParaRPr lang="en-US"/>
        </a:p>
      </dgm:t>
    </dgm:pt>
    <dgm:pt modelId="{9AC38462-89B3-A54C-9695-82E841E5D61C}" type="sibTrans" cxnId="{FA17DCAD-9B5A-6D4C-BB91-4BCFD791C39E}">
      <dgm:prSet/>
      <dgm:spPr/>
      <dgm:t>
        <a:bodyPr/>
        <a:lstStyle/>
        <a:p>
          <a:endParaRPr lang="en-US"/>
        </a:p>
      </dgm:t>
    </dgm:pt>
    <dgm:pt modelId="{C5BC9921-2B90-D040-AC95-563A606C9DF8}">
      <dgm:prSet/>
      <dgm:spPr/>
      <dgm:t>
        <a:bodyPr/>
        <a:lstStyle/>
        <a:p>
          <a:endParaRPr lang="en-US" dirty="0"/>
        </a:p>
      </dgm:t>
    </dgm:pt>
    <dgm:pt modelId="{3CECBB9C-E911-884A-A9DA-2C02D82F2F9F}" type="parTrans" cxnId="{5CAA5A6C-A385-7440-A9AD-A27B6C2364FF}">
      <dgm:prSet/>
      <dgm:spPr/>
      <dgm:t>
        <a:bodyPr/>
        <a:lstStyle/>
        <a:p>
          <a:endParaRPr lang="en-US"/>
        </a:p>
      </dgm:t>
    </dgm:pt>
    <dgm:pt modelId="{827DAEAA-159E-6143-8BD6-75BA319B0D9C}" type="sibTrans" cxnId="{5CAA5A6C-A385-7440-A9AD-A27B6C2364FF}">
      <dgm:prSet/>
      <dgm:spPr/>
      <dgm:t>
        <a:bodyPr/>
        <a:lstStyle/>
        <a:p>
          <a:endParaRPr lang="en-US"/>
        </a:p>
      </dgm:t>
    </dgm:pt>
    <dgm:pt modelId="{E46F74F4-1BA6-C747-B786-36651D72B456}">
      <dgm:prSet/>
      <dgm:spPr/>
      <dgm:t>
        <a:bodyPr/>
        <a:lstStyle/>
        <a:p>
          <a:endParaRPr lang="en-US" dirty="0"/>
        </a:p>
      </dgm:t>
    </dgm:pt>
    <dgm:pt modelId="{175E94F2-DB82-6246-A68F-94D2C47D124C}" type="parTrans" cxnId="{565EF349-A08E-D343-B531-66612EFD0A14}">
      <dgm:prSet/>
      <dgm:spPr/>
      <dgm:t>
        <a:bodyPr/>
        <a:lstStyle/>
        <a:p>
          <a:endParaRPr lang="en-US"/>
        </a:p>
      </dgm:t>
    </dgm:pt>
    <dgm:pt modelId="{7126A5DA-EBA4-D343-82CC-DD17A6647CB6}" type="sibTrans" cxnId="{565EF349-A08E-D343-B531-66612EFD0A14}">
      <dgm:prSet/>
      <dgm:spPr/>
      <dgm:t>
        <a:bodyPr/>
        <a:lstStyle/>
        <a:p>
          <a:endParaRPr lang="en-US"/>
        </a:p>
      </dgm:t>
    </dgm:pt>
    <dgm:pt modelId="{30208468-3C45-404A-A66C-662350512980}">
      <dgm:prSet phldrT="[Text]" custT="1">
        <dgm:style>
          <a:lnRef idx="2">
            <a:schemeClr val="accent1"/>
          </a:lnRef>
          <a:fillRef idx="1">
            <a:schemeClr val="lt1"/>
          </a:fillRef>
          <a:effectRef idx="0">
            <a:schemeClr val="accent1"/>
          </a:effectRef>
          <a:fontRef idx="minor">
            <a:schemeClr val="dk1"/>
          </a:fontRef>
        </dgm:style>
      </dgm:prSet>
      <dgm:spPr/>
      <dgm:t>
        <a:bodyPr/>
        <a:lstStyle/>
        <a:p>
          <a:r>
            <a:rPr lang="en-US" sz="1200" dirty="0" smtClean="0">
              <a:solidFill>
                <a:srgbClr val="000000"/>
              </a:solidFill>
            </a:rPr>
            <a:t>Answer the particular set of questions for the Level selected and, upon completion of the Assessment, you will receive comparative scores - one for the organization and one for each of the 9 business Functions.</a:t>
          </a:r>
        </a:p>
      </dgm:t>
    </dgm:pt>
    <dgm:pt modelId="{4E9FF638-FDE0-0A4C-AB1D-75C8C556B677}" type="parTrans" cxnId="{FD217630-CAA2-024A-AC2B-D87529D28E1D}">
      <dgm:prSet/>
      <dgm:spPr/>
      <dgm:t>
        <a:bodyPr/>
        <a:lstStyle/>
        <a:p>
          <a:endParaRPr lang="en-US"/>
        </a:p>
      </dgm:t>
    </dgm:pt>
    <dgm:pt modelId="{5B68B0E9-4ED8-FF41-9586-C3775F0880F4}" type="sibTrans" cxnId="{FD217630-CAA2-024A-AC2B-D87529D28E1D}">
      <dgm:prSet/>
      <dgm:spPr/>
      <dgm:t>
        <a:bodyPr/>
        <a:lstStyle/>
        <a:p>
          <a:endParaRPr lang="en-US"/>
        </a:p>
      </dgm:t>
    </dgm:pt>
    <dgm:pt modelId="{FDE82680-F45A-4142-BFD1-71522D00143A}" type="pres">
      <dgm:prSet presAssocID="{BFE47871-7E5A-4EDD-8CA6-207C4B3A578C}" presName="Name0" presStyleCnt="0">
        <dgm:presLayoutVars>
          <dgm:chMax val="3"/>
          <dgm:chPref val="1"/>
          <dgm:dir/>
          <dgm:animLvl val="lvl"/>
          <dgm:resizeHandles/>
        </dgm:presLayoutVars>
      </dgm:prSet>
      <dgm:spPr/>
      <dgm:t>
        <a:bodyPr/>
        <a:lstStyle/>
        <a:p>
          <a:endParaRPr lang="en-US"/>
        </a:p>
      </dgm:t>
    </dgm:pt>
    <dgm:pt modelId="{79F6592E-5617-471C-A4D3-BC966DA9C858}" type="pres">
      <dgm:prSet presAssocID="{BFE47871-7E5A-4EDD-8CA6-207C4B3A578C}" presName="outerBox" presStyleCnt="0"/>
      <dgm:spPr/>
      <dgm:t>
        <a:bodyPr/>
        <a:lstStyle/>
        <a:p>
          <a:endParaRPr lang="en-US"/>
        </a:p>
      </dgm:t>
    </dgm:pt>
    <dgm:pt modelId="{48AF847F-8502-4939-ADE7-218F1CAC40AD}" type="pres">
      <dgm:prSet presAssocID="{BFE47871-7E5A-4EDD-8CA6-207C4B3A578C}" presName="outerBoxParent" presStyleLbl="node1" presStyleIdx="0" presStyleCnt="3"/>
      <dgm:spPr/>
      <dgm:t>
        <a:bodyPr/>
        <a:lstStyle/>
        <a:p>
          <a:endParaRPr lang="en-US"/>
        </a:p>
      </dgm:t>
    </dgm:pt>
    <dgm:pt modelId="{1EE465EB-1948-47C2-9269-61780421E591}" type="pres">
      <dgm:prSet presAssocID="{BFE47871-7E5A-4EDD-8CA6-207C4B3A578C}" presName="outerBoxChildren" presStyleCnt="0"/>
      <dgm:spPr/>
      <dgm:t>
        <a:bodyPr/>
        <a:lstStyle/>
        <a:p>
          <a:endParaRPr lang="en-US"/>
        </a:p>
      </dgm:t>
    </dgm:pt>
    <dgm:pt modelId="{E26E3BFB-CAB3-4AEA-9F7D-E966226ACDEA}" type="pres">
      <dgm:prSet presAssocID="{A60D07A7-D4B1-4530-9389-D6A5DAA466AB}" presName="oChild" presStyleLbl="fgAcc1" presStyleIdx="0" presStyleCnt="10">
        <dgm:presLayoutVars>
          <dgm:bulletEnabled val="1"/>
        </dgm:presLayoutVars>
      </dgm:prSet>
      <dgm:spPr/>
      <dgm:t>
        <a:bodyPr/>
        <a:lstStyle/>
        <a:p>
          <a:endParaRPr lang="en-US"/>
        </a:p>
      </dgm:t>
    </dgm:pt>
    <dgm:pt modelId="{43A05057-5802-47B0-ABC0-D97DA6961F65}" type="pres">
      <dgm:prSet presAssocID="{958DB666-CD99-405B-AD86-05D0FE03978F}" presName="outerSibTrans" presStyleCnt="0"/>
      <dgm:spPr/>
      <dgm:t>
        <a:bodyPr/>
        <a:lstStyle/>
        <a:p>
          <a:endParaRPr lang="en-US"/>
        </a:p>
      </dgm:t>
    </dgm:pt>
    <dgm:pt modelId="{AAF42B38-3D26-4DAB-A789-6F93AD80F356}" type="pres">
      <dgm:prSet presAssocID="{B9EAB7C1-31C8-43C6-8133-7278EF53CE2F}" presName="oChild" presStyleLbl="fgAcc1" presStyleIdx="1" presStyleCnt="10">
        <dgm:presLayoutVars>
          <dgm:bulletEnabled val="1"/>
        </dgm:presLayoutVars>
      </dgm:prSet>
      <dgm:spPr/>
      <dgm:t>
        <a:bodyPr/>
        <a:lstStyle/>
        <a:p>
          <a:endParaRPr lang="en-US"/>
        </a:p>
      </dgm:t>
    </dgm:pt>
    <dgm:pt modelId="{5C2905C2-3661-4A93-BC80-10690BB76E8E}" type="pres">
      <dgm:prSet presAssocID="{BC04B3BD-5343-43FC-B2C1-9B71ABD0FD45}" presName="outerSibTrans" presStyleCnt="0"/>
      <dgm:spPr/>
      <dgm:t>
        <a:bodyPr/>
        <a:lstStyle/>
        <a:p>
          <a:endParaRPr lang="en-US"/>
        </a:p>
      </dgm:t>
    </dgm:pt>
    <dgm:pt modelId="{E1C0ABEC-FE4C-43AC-8D18-3B4380FFE547}" type="pres">
      <dgm:prSet presAssocID="{C58065F2-831A-4356-811C-886E03ACB50B}" presName="oChild" presStyleLbl="fgAcc1" presStyleIdx="2" presStyleCnt="10">
        <dgm:presLayoutVars>
          <dgm:bulletEnabled val="1"/>
        </dgm:presLayoutVars>
      </dgm:prSet>
      <dgm:spPr/>
      <dgm:t>
        <a:bodyPr/>
        <a:lstStyle/>
        <a:p>
          <a:endParaRPr lang="en-US"/>
        </a:p>
      </dgm:t>
    </dgm:pt>
    <dgm:pt modelId="{D715F68B-EA2E-4AE1-801F-A2ED540DF9F6}" type="pres">
      <dgm:prSet presAssocID="{C50F83BE-36D0-4360-A69E-EF0CE16CE47F}" presName="outerSibTrans" presStyleCnt="0"/>
      <dgm:spPr/>
      <dgm:t>
        <a:bodyPr/>
        <a:lstStyle/>
        <a:p>
          <a:endParaRPr lang="en-US"/>
        </a:p>
      </dgm:t>
    </dgm:pt>
    <dgm:pt modelId="{1D2392FB-B0CE-4A92-959F-AA0599120C0C}" type="pres">
      <dgm:prSet presAssocID="{0040C2B7-4374-43D0-964B-AE3EA94035B0}" presName="oChild" presStyleLbl="fgAcc1" presStyleIdx="3" presStyleCnt="10">
        <dgm:presLayoutVars>
          <dgm:bulletEnabled val="1"/>
        </dgm:presLayoutVars>
      </dgm:prSet>
      <dgm:spPr/>
      <dgm:t>
        <a:bodyPr/>
        <a:lstStyle/>
        <a:p>
          <a:endParaRPr lang="en-US"/>
        </a:p>
      </dgm:t>
    </dgm:pt>
    <dgm:pt modelId="{48676844-03F6-465D-9C83-F58DC9C5E4BC}" type="pres">
      <dgm:prSet presAssocID="{7ECF5803-7869-43D5-BBFB-4C2024B59678}" presName="outerSibTrans" presStyleCnt="0"/>
      <dgm:spPr/>
      <dgm:t>
        <a:bodyPr/>
        <a:lstStyle/>
        <a:p>
          <a:endParaRPr lang="en-US"/>
        </a:p>
      </dgm:t>
    </dgm:pt>
    <dgm:pt modelId="{7998AF59-FE9D-4C49-949C-E359A8AE9F67}" type="pres">
      <dgm:prSet presAssocID="{D3D52173-6DFB-41AE-809E-B95259215409}" presName="oChild" presStyleLbl="fgAcc1" presStyleIdx="4" presStyleCnt="10">
        <dgm:presLayoutVars>
          <dgm:bulletEnabled val="1"/>
        </dgm:presLayoutVars>
      </dgm:prSet>
      <dgm:spPr/>
      <dgm:t>
        <a:bodyPr/>
        <a:lstStyle/>
        <a:p>
          <a:endParaRPr lang="en-US"/>
        </a:p>
      </dgm:t>
    </dgm:pt>
    <dgm:pt modelId="{7A412935-FE7E-41B6-B56A-ADA7CA1B7DBD}" type="pres">
      <dgm:prSet presAssocID="{217AEAA1-0868-4943-A9E7-ED6FC44FFD0D}" presName="outerSibTrans" presStyleCnt="0"/>
      <dgm:spPr/>
      <dgm:t>
        <a:bodyPr/>
        <a:lstStyle/>
        <a:p>
          <a:endParaRPr lang="en-US"/>
        </a:p>
      </dgm:t>
    </dgm:pt>
    <dgm:pt modelId="{998B5D2E-AD8A-42B1-960C-EB597EB50C8E}" type="pres">
      <dgm:prSet presAssocID="{2A7C852D-E096-4136-A7F6-FF0A3C4AF441}" presName="oChild" presStyleLbl="fgAcc1" presStyleIdx="5" presStyleCnt="10">
        <dgm:presLayoutVars>
          <dgm:bulletEnabled val="1"/>
        </dgm:presLayoutVars>
      </dgm:prSet>
      <dgm:spPr/>
      <dgm:t>
        <a:bodyPr/>
        <a:lstStyle/>
        <a:p>
          <a:endParaRPr lang="en-US"/>
        </a:p>
      </dgm:t>
    </dgm:pt>
    <dgm:pt modelId="{C14A8E1A-0148-42FB-8D49-A76850FEA4C2}" type="pres">
      <dgm:prSet presAssocID="{6E26B2CB-074E-434A-99A7-BD7AFDEB2564}" presName="outerSibTrans" presStyleCnt="0"/>
      <dgm:spPr/>
      <dgm:t>
        <a:bodyPr/>
        <a:lstStyle/>
        <a:p>
          <a:endParaRPr lang="en-US"/>
        </a:p>
      </dgm:t>
    </dgm:pt>
    <dgm:pt modelId="{4546CB22-1205-4310-8829-7B6F43CBF7B5}" type="pres">
      <dgm:prSet presAssocID="{F45CB7F3-5F6B-4DE9-A5C4-2F330E12428B}" presName="oChild" presStyleLbl="fgAcc1" presStyleIdx="6" presStyleCnt="10">
        <dgm:presLayoutVars>
          <dgm:bulletEnabled val="1"/>
        </dgm:presLayoutVars>
      </dgm:prSet>
      <dgm:spPr/>
      <dgm:t>
        <a:bodyPr/>
        <a:lstStyle/>
        <a:p>
          <a:endParaRPr lang="en-US"/>
        </a:p>
      </dgm:t>
    </dgm:pt>
    <dgm:pt modelId="{356E8306-E6B6-4A72-8866-F8C08D712713}" type="pres">
      <dgm:prSet presAssocID="{102B9A51-D697-4F1F-8DAB-07D2272FC420}" presName="outerSibTrans" presStyleCnt="0"/>
      <dgm:spPr/>
      <dgm:t>
        <a:bodyPr/>
        <a:lstStyle/>
        <a:p>
          <a:endParaRPr lang="en-US"/>
        </a:p>
      </dgm:t>
    </dgm:pt>
    <dgm:pt modelId="{13A50A7D-52E9-4DE9-8477-ED820248E773}" type="pres">
      <dgm:prSet presAssocID="{E26B7250-5224-452E-BD34-BEB0203F6A1D}" presName="oChild" presStyleLbl="fgAcc1" presStyleIdx="7" presStyleCnt="10">
        <dgm:presLayoutVars>
          <dgm:bulletEnabled val="1"/>
        </dgm:presLayoutVars>
      </dgm:prSet>
      <dgm:spPr/>
      <dgm:t>
        <a:bodyPr/>
        <a:lstStyle/>
        <a:p>
          <a:endParaRPr lang="en-US"/>
        </a:p>
      </dgm:t>
    </dgm:pt>
    <dgm:pt modelId="{1B910C1B-EF8D-47AD-B130-D90D632D187D}" type="pres">
      <dgm:prSet presAssocID="{BD8064F5-C430-4E83-971E-7FFC3BEFEAD0}" presName="outerSibTrans" presStyleCnt="0"/>
      <dgm:spPr/>
      <dgm:t>
        <a:bodyPr/>
        <a:lstStyle/>
        <a:p>
          <a:endParaRPr lang="en-US"/>
        </a:p>
      </dgm:t>
    </dgm:pt>
    <dgm:pt modelId="{F20CA0F8-006B-4B60-9A50-B3F1F2727E9E}" type="pres">
      <dgm:prSet presAssocID="{26D8B45C-36F4-4E5E-B340-33FEE788261E}" presName="oChild" presStyleLbl="fgAcc1" presStyleIdx="8" presStyleCnt="10">
        <dgm:presLayoutVars>
          <dgm:bulletEnabled val="1"/>
        </dgm:presLayoutVars>
      </dgm:prSet>
      <dgm:spPr/>
      <dgm:t>
        <a:bodyPr/>
        <a:lstStyle/>
        <a:p>
          <a:endParaRPr lang="en-US"/>
        </a:p>
      </dgm:t>
    </dgm:pt>
    <dgm:pt modelId="{13D5C51F-33B9-4E17-92A6-E9F0D9149D18}" type="pres">
      <dgm:prSet presAssocID="{BFE47871-7E5A-4EDD-8CA6-207C4B3A578C}" presName="middleBox" presStyleCnt="0"/>
      <dgm:spPr/>
      <dgm:t>
        <a:bodyPr/>
        <a:lstStyle/>
        <a:p>
          <a:endParaRPr lang="en-US"/>
        </a:p>
      </dgm:t>
    </dgm:pt>
    <dgm:pt modelId="{6D4F705E-5574-4EA2-BC8E-E1C4D12B2C85}" type="pres">
      <dgm:prSet presAssocID="{BFE47871-7E5A-4EDD-8CA6-207C4B3A578C}" presName="middleBoxParent" presStyleLbl="node1" presStyleIdx="1" presStyleCnt="3" custLinFactNeighborX="691" custLinFactNeighborY="-745"/>
      <dgm:spPr/>
      <dgm:t>
        <a:bodyPr/>
        <a:lstStyle/>
        <a:p>
          <a:endParaRPr lang="en-US"/>
        </a:p>
      </dgm:t>
    </dgm:pt>
    <dgm:pt modelId="{45C09E82-13FF-4798-8F41-DE8F48F220D4}" type="pres">
      <dgm:prSet presAssocID="{BFE47871-7E5A-4EDD-8CA6-207C4B3A578C}" presName="middleBoxChildren" presStyleCnt="0"/>
      <dgm:spPr/>
      <dgm:t>
        <a:bodyPr/>
        <a:lstStyle/>
        <a:p>
          <a:endParaRPr lang="en-US"/>
        </a:p>
      </dgm:t>
    </dgm:pt>
    <dgm:pt modelId="{C433BB7F-EB9E-4FA5-BCA0-328D6680B286}" type="pres">
      <dgm:prSet presAssocID="{A594E05B-3F35-4EFE-8644-DDC32F129456}" presName="mChild" presStyleLbl="fgAcc1" presStyleIdx="9" presStyleCnt="10" custScaleX="180646" custScaleY="93311" custLinFactNeighborX="34965" custLinFactNeighborY="7642">
        <dgm:presLayoutVars>
          <dgm:bulletEnabled val="1"/>
        </dgm:presLayoutVars>
      </dgm:prSet>
      <dgm:spPr/>
      <dgm:t>
        <a:bodyPr/>
        <a:lstStyle/>
        <a:p>
          <a:endParaRPr lang="en-US"/>
        </a:p>
      </dgm:t>
    </dgm:pt>
    <dgm:pt modelId="{FFFAFF92-ADDC-485D-80B7-5698E0B30D71}" type="pres">
      <dgm:prSet presAssocID="{BFE47871-7E5A-4EDD-8CA6-207C4B3A578C}" presName="centerBox" presStyleCnt="0"/>
      <dgm:spPr/>
      <dgm:t>
        <a:bodyPr/>
        <a:lstStyle/>
        <a:p>
          <a:endParaRPr lang="en-US"/>
        </a:p>
      </dgm:t>
    </dgm:pt>
    <dgm:pt modelId="{3BB33D76-0AE6-4D44-9D9A-630E875A486A}" type="pres">
      <dgm:prSet presAssocID="{BFE47871-7E5A-4EDD-8CA6-207C4B3A578C}" presName="centerBoxParent" presStyleLbl="node1" presStyleIdx="2" presStyleCnt="3" custScaleX="82626" custScaleY="64171" custLinFactNeighborX="11841" custLinFactNeighborY="4735"/>
      <dgm:spPr/>
      <dgm:t>
        <a:bodyPr/>
        <a:lstStyle/>
        <a:p>
          <a:endParaRPr lang="en-US"/>
        </a:p>
      </dgm:t>
    </dgm:pt>
  </dgm:ptLst>
  <dgm:cxnLst>
    <dgm:cxn modelId="{40F5D56C-A897-1545-8DCB-C0BEC80B2439}" type="presOf" srcId="{30208468-3C45-404A-A66C-662350512980}" destId="{3BB33D76-0AE6-4D44-9D9A-630E875A486A}" srcOrd="0" destOrd="0" presId="urn:microsoft.com/office/officeart/2005/8/layout/target2"/>
    <dgm:cxn modelId="{546EE0CE-E193-6B4F-BE0B-761D43BDD583}" srcId="{BFE47871-7E5A-4EDD-8CA6-207C4B3A578C}" destId="{FD00304A-2429-7949-B5DF-EEEC7E3311EF}" srcOrd="7" destOrd="0" parTransId="{37FD0D38-CF10-1B48-A870-6D1BFA9632FE}" sibTransId="{FEDF9B87-3FF4-674B-91BF-A7EA88670624}"/>
    <dgm:cxn modelId="{E341D646-F9B9-498E-905F-CAB27EF1A5B8}" type="presOf" srcId="{F95DF3B8-F50C-4F07-9C47-BF1A37D9B43A}" destId="{48AF847F-8502-4939-ADE7-218F1CAC40AD}" srcOrd="0" destOrd="0" presId="urn:microsoft.com/office/officeart/2005/8/layout/target2"/>
    <dgm:cxn modelId="{2BC6A499-8588-4865-92DE-C873D5644168}" srcId="{F95DF3B8-F50C-4F07-9C47-BF1A37D9B43A}" destId="{26D8B45C-36F4-4E5E-B340-33FEE788261E}" srcOrd="8" destOrd="0" parTransId="{20D0C2E6-63AF-47B0-88C4-2CB2D3C80A3C}" sibTransId="{73773A0B-1B0B-4665-BA7E-8493EA3CB086}"/>
    <dgm:cxn modelId="{D2C8F3FB-5B32-4883-AAF6-630C334432EE}" type="presOf" srcId="{D3D52173-6DFB-41AE-809E-B95259215409}" destId="{7998AF59-FE9D-4C49-949C-E359A8AE9F67}" srcOrd="0" destOrd="0" presId="urn:microsoft.com/office/officeart/2005/8/layout/target2"/>
    <dgm:cxn modelId="{4597AFF5-6F5A-AF4A-9284-2C5B8926281C}" srcId="{BFE47871-7E5A-4EDD-8CA6-207C4B3A578C}" destId="{173FEA2B-AE32-B349-8707-9B8BC448664E}" srcOrd="6" destOrd="0" parTransId="{B7C93FD6-BDA6-1E42-9C50-33786D963215}" sibTransId="{6450DE9B-F827-FB46-B757-70DDAA545BFA}"/>
    <dgm:cxn modelId="{8E2372EB-D98B-4B3A-BF2C-0A65898F3D95}" srcId="{F95DF3B8-F50C-4F07-9C47-BF1A37D9B43A}" destId="{B9EAB7C1-31C8-43C6-8133-7278EF53CE2F}" srcOrd="1" destOrd="0" parTransId="{0D975F15-3253-4627-A825-EF1C9D53A753}" sibTransId="{BC04B3BD-5343-43FC-B2C1-9B71ABD0FD45}"/>
    <dgm:cxn modelId="{30FD0AB7-F1B8-4FBB-971D-EB0F15A8651B}" type="presOf" srcId="{BFE47871-7E5A-4EDD-8CA6-207C4B3A578C}" destId="{FDE82680-F45A-4142-BFD1-71522D00143A}" srcOrd="0" destOrd="0" presId="urn:microsoft.com/office/officeart/2005/8/layout/target2"/>
    <dgm:cxn modelId="{02BAA0E4-3480-4490-96C3-2990B7529DC8}" srcId="{BFE47871-7E5A-4EDD-8CA6-207C4B3A578C}" destId="{C69BF0BA-4ED1-4A31-901B-1B37A6ECC68D}" srcOrd="1" destOrd="0" parTransId="{2BD9884B-AF7C-4490-A025-96D44CFB3824}" sibTransId="{951AE1F8-2E92-4085-A327-DF1FC07B6255}"/>
    <dgm:cxn modelId="{647487A8-683B-4872-B1F7-F80FCD7F0A53}" type="presOf" srcId="{C58065F2-831A-4356-811C-886E03ACB50B}" destId="{E1C0ABEC-FE4C-43AC-8D18-3B4380FFE547}" srcOrd="0" destOrd="0" presId="urn:microsoft.com/office/officeart/2005/8/layout/target2"/>
    <dgm:cxn modelId="{1C4C84E2-A7EA-4100-908B-CDCAB5D12FB0}" type="presOf" srcId="{B9EAB7C1-31C8-43C6-8133-7278EF53CE2F}" destId="{AAF42B38-3D26-4DAB-A789-6F93AD80F356}" srcOrd="0" destOrd="0" presId="urn:microsoft.com/office/officeart/2005/8/layout/target2"/>
    <dgm:cxn modelId="{5CAA5A6C-A385-7440-A9AD-A27B6C2364FF}" srcId="{BFE47871-7E5A-4EDD-8CA6-207C4B3A578C}" destId="{C5BC9921-2B90-D040-AC95-563A606C9DF8}" srcOrd="4" destOrd="0" parTransId="{3CECBB9C-E911-884A-A9DA-2C02D82F2F9F}" sibTransId="{827DAEAA-159E-6143-8BD6-75BA319B0D9C}"/>
    <dgm:cxn modelId="{7AB22D3F-3FC0-4A19-83E9-2F91F6E6531F}" srcId="{F95DF3B8-F50C-4F07-9C47-BF1A37D9B43A}" destId="{F45CB7F3-5F6B-4DE9-A5C4-2F330E12428B}" srcOrd="6" destOrd="0" parTransId="{2003B16A-A57B-46FF-96CB-1871F07F77E3}" sibTransId="{102B9A51-D697-4F1F-8DAB-07D2272FC420}"/>
    <dgm:cxn modelId="{5B25BDD4-48BB-47BC-AF66-F3BE1B5CAD9D}" type="presOf" srcId="{C69BF0BA-4ED1-4A31-901B-1B37A6ECC68D}" destId="{6D4F705E-5574-4EA2-BC8E-E1C4D12B2C85}" srcOrd="0" destOrd="0" presId="urn:microsoft.com/office/officeart/2005/8/layout/target2"/>
    <dgm:cxn modelId="{F8599E1A-6B3E-4440-B7D7-A40E98BD35EF}" srcId="{F95DF3B8-F50C-4F07-9C47-BF1A37D9B43A}" destId="{D3D52173-6DFB-41AE-809E-B95259215409}" srcOrd="4" destOrd="0" parTransId="{39572A6B-0928-42EC-8EFB-1D9216A4DF16}" sibTransId="{217AEAA1-0868-4943-A9E7-ED6FC44FFD0D}"/>
    <dgm:cxn modelId="{81DD3567-B859-434A-9836-9EB482590CF8}" srcId="{F95DF3B8-F50C-4F07-9C47-BF1A37D9B43A}" destId="{2A7C852D-E096-4136-A7F6-FF0A3C4AF441}" srcOrd="5" destOrd="0" parTransId="{13DF1C4B-4F18-452F-A140-837A95CAA7FA}" sibTransId="{6E26B2CB-074E-434A-99A7-BD7AFDEB2564}"/>
    <dgm:cxn modelId="{ABD3A318-1841-40A4-B595-8B3A071C86F6}" srcId="{F95DF3B8-F50C-4F07-9C47-BF1A37D9B43A}" destId="{C58065F2-831A-4356-811C-886E03ACB50B}" srcOrd="2" destOrd="0" parTransId="{9FBCDDB0-D2B1-46BB-991C-FE13CB2D3EAA}" sibTransId="{C50F83BE-36D0-4360-A69E-EF0CE16CE47F}"/>
    <dgm:cxn modelId="{FD217630-CAA2-024A-AC2B-D87529D28E1D}" srcId="{BFE47871-7E5A-4EDD-8CA6-207C4B3A578C}" destId="{30208468-3C45-404A-A66C-662350512980}" srcOrd="2" destOrd="0" parTransId="{4E9FF638-FDE0-0A4C-AB1D-75C8C556B677}" sibTransId="{5B68B0E9-4ED8-FF41-9586-C3775F0880F4}"/>
    <dgm:cxn modelId="{D442BEED-9EFD-46AD-AD15-947590403C8A}" type="presOf" srcId="{26D8B45C-36F4-4E5E-B340-33FEE788261E}" destId="{F20CA0F8-006B-4B60-9A50-B3F1F2727E9E}" srcOrd="0" destOrd="0" presId="urn:microsoft.com/office/officeart/2005/8/layout/target2"/>
    <dgm:cxn modelId="{AC372A97-51DA-4066-89DB-70D9210C64A6}" type="presOf" srcId="{2A7C852D-E096-4136-A7F6-FF0A3C4AF441}" destId="{998B5D2E-AD8A-42B1-960C-EB597EB50C8E}" srcOrd="0" destOrd="0" presId="urn:microsoft.com/office/officeart/2005/8/layout/target2"/>
    <dgm:cxn modelId="{B83D9380-F35B-432D-B206-AB5E9ACF0783}" type="presOf" srcId="{F45CB7F3-5F6B-4DE9-A5C4-2F330E12428B}" destId="{4546CB22-1205-4310-8829-7B6F43CBF7B5}" srcOrd="0" destOrd="0" presId="urn:microsoft.com/office/officeart/2005/8/layout/target2"/>
    <dgm:cxn modelId="{FA17DCAD-9B5A-6D4C-BB91-4BCFD791C39E}" srcId="{BFE47871-7E5A-4EDD-8CA6-207C4B3A578C}" destId="{96E47194-2D6D-4048-98E5-A10D592ED3C2}" srcOrd="5" destOrd="0" parTransId="{42278F6C-B916-3B4F-A859-955336C46E85}" sibTransId="{9AC38462-89B3-A54C-9695-82E841E5D61C}"/>
    <dgm:cxn modelId="{F221E325-3695-4EA4-8615-7CD85B64CAE7}" type="presOf" srcId="{0040C2B7-4374-43D0-964B-AE3EA94035B0}" destId="{1D2392FB-B0CE-4A92-959F-AA0599120C0C}" srcOrd="0" destOrd="0" presId="urn:microsoft.com/office/officeart/2005/8/layout/target2"/>
    <dgm:cxn modelId="{B914FB1A-DB8F-4BAE-BA40-B6C67456F6ED}" srcId="{F95DF3B8-F50C-4F07-9C47-BF1A37D9B43A}" destId="{A60D07A7-D4B1-4530-9389-D6A5DAA466AB}" srcOrd="0" destOrd="0" parTransId="{8B42EF3F-4B2B-4E39-BC2B-B49DF25BEBDD}" sibTransId="{958DB666-CD99-405B-AD86-05D0FE03978F}"/>
    <dgm:cxn modelId="{75D50316-9000-4017-A208-B043C66C5087}" type="presOf" srcId="{E26B7250-5224-452E-BD34-BEB0203F6A1D}" destId="{13A50A7D-52E9-4DE9-8477-ED820248E773}" srcOrd="0" destOrd="0" presId="urn:microsoft.com/office/officeart/2005/8/layout/target2"/>
    <dgm:cxn modelId="{B54FB55D-2A23-4D79-9BE5-8EAB5EAC5C0C}" srcId="{BFE47871-7E5A-4EDD-8CA6-207C4B3A578C}" destId="{F95DF3B8-F50C-4F07-9C47-BF1A37D9B43A}" srcOrd="0" destOrd="0" parTransId="{F662828F-1634-4745-9D56-B1BE3EE7B8BF}" sibTransId="{3C40C3BD-7CBF-43C4-BCF0-1CF6A0A61B27}"/>
    <dgm:cxn modelId="{DE1D20DE-438E-43BC-A2F7-176ECD5128AE}" srcId="{C69BF0BA-4ED1-4A31-901B-1B37A6ECC68D}" destId="{A594E05B-3F35-4EFE-8644-DDC32F129456}" srcOrd="0" destOrd="0" parTransId="{D74A9329-09DE-4507-AAA8-EA52592A9030}" sibTransId="{8EFFECC9-28E2-4DD3-8326-5C58DC103494}"/>
    <dgm:cxn modelId="{565EF349-A08E-D343-B531-66612EFD0A14}" srcId="{BFE47871-7E5A-4EDD-8CA6-207C4B3A578C}" destId="{E46F74F4-1BA6-C747-B786-36651D72B456}" srcOrd="3" destOrd="0" parTransId="{175E94F2-DB82-6246-A68F-94D2C47D124C}" sibTransId="{7126A5DA-EBA4-D343-82CC-DD17A6647CB6}"/>
    <dgm:cxn modelId="{BEE4E3CE-1762-48ED-B34F-A2DDD2263856}" type="presOf" srcId="{A594E05B-3F35-4EFE-8644-DDC32F129456}" destId="{C433BB7F-EB9E-4FA5-BCA0-328D6680B286}" srcOrd="0" destOrd="0" presId="urn:microsoft.com/office/officeart/2005/8/layout/target2"/>
    <dgm:cxn modelId="{64F22CB2-E05C-4EDF-9B3D-AAD67A8B0AAA}" srcId="{F95DF3B8-F50C-4F07-9C47-BF1A37D9B43A}" destId="{0040C2B7-4374-43D0-964B-AE3EA94035B0}" srcOrd="3" destOrd="0" parTransId="{D34D7049-E549-4E14-ABFF-5E6CDFDCC43C}" sibTransId="{7ECF5803-7869-43D5-BBFB-4C2024B59678}"/>
    <dgm:cxn modelId="{1F815246-5123-4EA6-ACB3-B7E01D61AC49}" srcId="{F95DF3B8-F50C-4F07-9C47-BF1A37D9B43A}" destId="{E26B7250-5224-452E-BD34-BEB0203F6A1D}" srcOrd="7" destOrd="0" parTransId="{77213805-2B3A-4ECB-A886-81FF4787A0A2}" sibTransId="{BD8064F5-C430-4E83-971E-7FFC3BEFEAD0}"/>
    <dgm:cxn modelId="{8151C5CE-850E-458E-9E2E-4C2301983651}" type="presOf" srcId="{A60D07A7-D4B1-4530-9389-D6A5DAA466AB}" destId="{E26E3BFB-CAB3-4AEA-9F7D-E966226ACDEA}" srcOrd="0" destOrd="0" presId="urn:microsoft.com/office/officeart/2005/8/layout/target2"/>
    <dgm:cxn modelId="{B4991B91-C0D0-4FED-BBDE-6C75583B29A1}" type="presParOf" srcId="{FDE82680-F45A-4142-BFD1-71522D00143A}" destId="{79F6592E-5617-471C-A4D3-BC966DA9C858}" srcOrd="0" destOrd="0" presId="urn:microsoft.com/office/officeart/2005/8/layout/target2"/>
    <dgm:cxn modelId="{5B56BEE2-4A7E-40C4-A415-EA65430DE45F}" type="presParOf" srcId="{79F6592E-5617-471C-A4D3-BC966DA9C858}" destId="{48AF847F-8502-4939-ADE7-218F1CAC40AD}" srcOrd="0" destOrd="0" presId="urn:microsoft.com/office/officeart/2005/8/layout/target2"/>
    <dgm:cxn modelId="{2DB494C5-FC0D-4980-986E-08BA26F8117A}" type="presParOf" srcId="{79F6592E-5617-471C-A4D3-BC966DA9C858}" destId="{1EE465EB-1948-47C2-9269-61780421E591}" srcOrd="1" destOrd="0" presId="urn:microsoft.com/office/officeart/2005/8/layout/target2"/>
    <dgm:cxn modelId="{438343C9-DA14-43A5-AF5F-210897860135}" type="presParOf" srcId="{1EE465EB-1948-47C2-9269-61780421E591}" destId="{E26E3BFB-CAB3-4AEA-9F7D-E966226ACDEA}" srcOrd="0" destOrd="0" presId="urn:microsoft.com/office/officeart/2005/8/layout/target2"/>
    <dgm:cxn modelId="{C5438485-B87B-4530-BCFE-C65FE802BD98}" type="presParOf" srcId="{1EE465EB-1948-47C2-9269-61780421E591}" destId="{43A05057-5802-47B0-ABC0-D97DA6961F65}" srcOrd="1" destOrd="0" presId="urn:microsoft.com/office/officeart/2005/8/layout/target2"/>
    <dgm:cxn modelId="{28B4B53C-B6AE-43A4-B5EF-C6C0E4B0B196}" type="presParOf" srcId="{1EE465EB-1948-47C2-9269-61780421E591}" destId="{AAF42B38-3D26-4DAB-A789-6F93AD80F356}" srcOrd="2" destOrd="0" presId="urn:microsoft.com/office/officeart/2005/8/layout/target2"/>
    <dgm:cxn modelId="{13D82F7E-FA98-4646-9412-BB6A099CF451}" type="presParOf" srcId="{1EE465EB-1948-47C2-9269-61780421E591}" destId="{5C2905C2-3661-4A93-BC80-10690BB76E8E}" srcOrd="3" destOrd="0" presId="urn:microsoft.com/office/officeart/2005/8/layout/target2"/>
    <dgm:cxn modelId="{32361CEC-7F1F-4315-A88B-D56D7ECB17FC}" type="presParOf" srcId="{1EE465EB-1948-47C2-9269-61780421E591}" destId="{E1C0ABEC-FE4C-43AC-8D18-3B4380FFE547}" srcOrd="4" destOrd="0" presId="urn:microsoft.com/office/officeart/2005/8/layout/target2"/>
    <dgm:cxn modelId="{17535681-834A-4F68-8636-DC54EE6FC1E3}" type="presParOf" srcId="{1EE465EB-1948-47C2-9269-61780421E591}" destId="{D715F68B-EA2E-4AE1-801F-A2ED540DF9F6}" srcOrd="5" destOrd="0" presId="urn:microsoft.com/office/officeart/2005/8/layout/target2"/>
    <dgm:cxn modelId="{7DD2A942-AA76-4374-8440-B6CF1D42308E}" type="presParOf" srcId="{1EE465EB-1948-47C2-9269-61780421E591}" destId="{1D2392FB-B0CE-4A92-959F-AA0599120C0C}" srcOrd="6" destOrd="0" presId="urn:microsoft.com/office/officeart/2005/8/layout/target2"/>
    <dgm:cxn modelId="{CF932430-B10A-48AC-AED8-A1FDFE8A62BD}" type="presParOf" srcId="{1EE465EB-1948-47C2-9269-61780421E591}" destId="{48676844-03F6-465D-9C83-F58DC9C5E4BC}" srcOrd="7" destOrd="0" presId="urn:microsoft.com/office/officeart/2005/8/layout/target2"/>
    <dgm:cxn modelId="{88D93196-E4C4-41B5-849F-FCB2D277C868}" type="presParOf" srcId="{1EE465EB-1948-47C2-9269-61780421E591}" destId="{7998AF59-FE9D-4C49-949C-E359A8AE9F67}" srcOrd="8" destOrd="0" presId="urn:microsoft.com/office/officeart/2005/8/layout/target2"/>
    <dgm:cxn modelId="{3687948F-C32B-4FB8-811A-6A9BA715587B}" type="presParOf" srcId="{1EE465EB-1948-47C2-9269-61780421E591}" destId="{7A412935-FE7E-41B6-B56A-ADA7CA1B7DBD}" srcOrd="9" destOrd="0" presId="urn:microsoft.com/office/officeart/2005/8/layout/target2"/>
    <dgm:cxn modelId="{7449BAA0-1E57-448F-BD41-65C551A35604}" type="presParOf" srcId="{1EE465EB-1948-47C2-9269-61780421E591}" destId="{998B5D2E-AD8A-42B1-960C-EB597EB50C8E}" srcOrd="10" destOrd="0" presId="urn:microsoft.com/office/officeart/2005/8/layout/target2"/>
    <dgm:cxn modelId="{3148C0EA-171D-4E86-B3CE-FE8D6D295692}" type="presParOf" srcId="{1EE465EB-1948-47C2-9269-61780421E591}" destId="{C14A8E1A-0148-42FB-8D49-A76850FEA4C2}" srcOrd="11" destOrd="0" presId="urn:microsoft.com/office/officeart/2005/8/layout/target2"/>
    <dgm:cxn modelId="{3C4EEFAA-B47D-4B16-A8FD-110689B339AE}" type="presParOf" srcId="{1EE465EB-1948-47C2-9269-61780421E591}" destId="{4546CB22-1205-4310-8829-7B6F43CBF7B5}" srcOrd="12" destOrd="0" presId="urn:microsoft.com/office/officeart/2005/8/layout/target2"/>
    <dgm:cxn modelId="{93BDC11E-582C-4C05-BB2B-4404C20E3ED5}" type="presParOf" srcId="{1EE465EB-1948-47C2-9269-61780421E591}" destId="{356E8306-E6B6-4A72-8866-F8C08D712713}" srcOrd="13" destOrd="0" presId="urn:microsoft.com/office/officeart/2005/8/layout/target2"/>
    <dgm:cxn modelId="{58BA7607-5E3B-44CD-BCE3-D599BE4512A3}" type="presParOf" srcId="{1EE465EB-1948-47C2-9269-61780421E591}" destId="{13A50A7D-52E9-4DE9-8477-ED820248E773}" srcOrd="14" destOrd="0" presId="urn:microsoft.com/office/officeart/2005/8/layout/target2"/>
    <dgm:cxn modelId="{BECF8B54-9CB0-45D7-A957-5C680618A798}" type="presParOf" srcId="{1EE465EB-1948-47C2-9269-61780421E591}" destId="{1B910C1B-EF8D-47AD-B130-D90D632D187D}" srcOrd="15" destOrd="0" presId="urn:microsoft.com/office/officeart/2005/8/layout/target2"/>
    <dgm:cxn modelId="{E0BE61B4-8419-471C-9B3E-14FDB8B14199}" type="presParOf" srcId="{1EE465EB-1948-47C2-9269-61780421E591}" destId="{F20CA0F8-006B-4B60-9A50-B3F1F2727E9E}" srcOrd="16" destOrd="0" presId="urn:microsoft.com/office/officeart/2005/8/layout/target2"/>
    <dgm:cxn modelId="{8262E07A-3DCB-4BF5-8E0F-6DEA406FCC44}" type="presParOf" srcId="{FDE82680-F45A-4142-BFD1-71522D00143A}" destId="{13D5C51F-33B9-4E17-92A6-E9F0D9149D18}" srcOrd="1" destOrd="0" presId="urn:microsoft.com/office/officeart/2005/8/layout/target2"/>
    <dgm:cxn modelId="{8471615A-F48B-44F2-9F3A-54BEEC789B5B}" type="presParOf" srcId="{13D5C51F-33B9-4E17-92A6-E9F0D9149D18}" destId="{6D4F705E-5574-4EA2-BC8E-E1C4D12B2C85}" srcOrd="0" destOrd="0" presId="urn:microsoft.com/office/officeart/2005/8/layout/target2"/>
    <dgm:cxn modelId="{9FA4D629-4768-40B9-B141-4D869C0C715C}" type="presParOf" srcId="{13D5C51F-33B9-4E17-92A6-E9F0D9149D18}" destId="{45C09E82-13FF-4798-8F41-DE8F48F220D4}" srcOrd="1" destOrd="0" presId="urn:microsoft.com/office/officeart/2005/8/layout/target2"/>
    <dgm:cxn modelId="{448A0C96-C3C9-4C29-9CC1-6907D991B175}" type="presParOf" srcId="{45C09E82-13FF-4798-8F41-DE8F48F220D4}" destId="{C433BB7F-EB9E-4FA5-BCA0-328D6680B286}" srcOrd="0" destOrd="0" presId="urn:microsoft.com/office/officeart/2005/8/layout/target2"/>
    <dgm:cxn modelId="{71D8C8FC-1987-4D09-A735-9CF74668166A}" type="presParOf" srcId="{FDE82680-F45A-4142-BFD1-71522D00143A}" destId="{FFFAFF92-ADDC-485D-80B7-5698E0B30D71}" srcOrd="2" destOrd="0" presId="urn:microsoft.com/office/officeart/2005/8/layout/target2"/>
    <dgm:cxn modelId="{573F2961-27B1-4657-84EF-FD2D3093C647}" type="presParOf" srcId="{FFFAFF92-ADDC-485D-80B7-5698E0B30D71}" destId="{3BB33D76-0AE6-4D44-9D9A-630E875A486A}" srcOrd="0" destOrd="0" presId="urn:microsoft.com/office/officeart/2005/8/layout/targe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4340521-66B5-49AC-B79A-F08FEDC54D71}">
      <dsp:nvSpPr>
        <dsp:cNvPr id="0" name=""/>
        <dsp:cNvSpPr/>
      </dsp:nvSpPr>
      <dsp:spPr>
        <a:xfrm>
          <a:off x="2623634" y="590511"/>
          <a:ext cx="1023044" cy="1023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2"/>
              </a:solidFill>
            </a:rPr>
            <a:t>2. Strategic Assessment</a:t>
          </a:r>
          <a:endParaRPr lang="en-US" sz="1600" kern="1200" dirty="0">
            <a:solidFill>
              <a:schemeClr val="tx2"/>
            </a:solidFill>
          </a:endParaRPr>
        </a:p>
      </dsp:txBody>
      <dsp:txXfrm>
        <a:off x="2623634" y="590511"/>
        <a:ext cx="1023044" cy="1023044"/>
      </dsp:txXfrm>
    </dsp:sp>
    <dsp:sp modelId="{8674F01E-6558-49A6-9326-0DACBD15935A}">
      <dsp:nvSpPr>
        <dsp:cNvPr id="0" name=""/>
        <dsp:cNvSpPr/>
      </dsp:nvSpPr>
      <dsp:spPr>
        <a:xfrm>
          <a:off x="212095" y="558056"/>
          <a:ext cx="3840135" cy="3840135"/>
        </a:xfrm>
        <a:prstGeom prst="circularArrow">
          <a:avLst>
            <a:gd name="adj1" fmla="val 5195"/>
            <a:gd name="adj2" fmla="val 335535"/>
            <a:gd name="adj3" fmla="val 21280613"/>
            <a:gd name="adj4" fmla="val 19770590"/>
            <a:gd name="adj5" fmla="val 6061"/>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47A7F78-F220-4D6C-B121-66C91B644E66}">
      <dsp:nvSpPr>
        <dsp:cNvPr id="0" name=""/>
        <dsp:cNvSpPr/>
      </dsp:nvSpPr>
      <dsp:spPr>
        <a:xfrm>
          <a:off x="3244155" y="2486128"/>
          <a:ext cx="1023044" cy="1023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2"/>
              </a:solidFill>
            </a:rPr>
            <a:t>3. Align</a:t>
          </a:r>
        </a:p>
        <a:p>
          <a:pPr lvl="0" algn="ctr" defTabSz="711200">
            <a:lnSpc>
              <a:spcPct val="90000"/>
            </a:lnSpc>
            <a:spcBef>
              <a:spcPct val="0"/>
            </a:spcBef>
            <a:spcAft>
              <a:spcPct val="35000"/>
            </a:spcAft>
          </a:pPr>
          <a:r>
            <a:rPr lang="en-US" sz="1600" kern="1200" dirty="0" smtClean="0">
              <a:solidFill>
                <a:schemeClr val="tx2"/>
              </a:solidFill>
            </a:rPr>
            <a:t>Organization</a:t>
          </a:r>
          <a:endParaRPr lang="en-US" sz="1600" kern="1200" dirty="0">
            <a:solidFill>
              <a:schemeClr val="tx2"/>
            </a:solidFill>
          </a:endParaRPr>
        </a:p>
      </dsp:txBody>
      <dsp:txXfrm>
        <a:off x="3244155" y="2486128"/>
        <a:ext cx="1023044" cy="1023044"/>
      </dsp:txXfrm>
    </dsp:sp>
    <dsp:sp modelId="{014912A3-2B1F-4B6C-8C15-19CB0FAF885F}">
      <dsp:nvSpPr>
        <dsp:cNvPr id="0" name=""/>
        <dsp:cNvSpPr/>
      </dsp:nvSpPr>
      <dsp:spPr>
        <a:xfrm>
          <a:off x="303836" y="448999"/>
          <a:ext cx="3840135" cy="3840135"/>
        </a:xfrm>
        <a:prstGeom prst="circularArrow">
          <a:avLst>
            <a:gd name="adj1" fmla="val 5195"/>
            <a:gd name="adj2" fmla="val 335535"/>
            <a:gd name="adj3" fmla="val 4408555"/>
            <a:gd name="adj4" fmla="val 2519837"/>
            <a:gd name="adj5" fmla="val 6061"/>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B297400-1A61-48A7-9D76-9BFBDDE60BF7}">
      <dsp:nvSpPr>
        <dsp:cNvPr id="0" name=""/>
        <dsp:cNvSpPr/>
      </dsp:nvSpPr>
      <dsp:spPr>
        <a:xfrm>
          <a:off x="1523999" y="3581400"/>
          <a:ext cx="1023044" cy="1023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2"/>
              </a:solidFill>
            </a:rPr>
            <a:t>4. Plan Operations</a:t>
          </a:r>
          <a:endParaRPr lang="en-US" sz="1600" kern="1200" dirty="0">
            <a:solidFill>
              <a:schemeClr val="tx2"/>
            </a:solidFill>
          </a:endParaRPr>
        </a:p>
      </dsp:txBody>
      <dsp:txXfrm>
        <a:off x="1523999" y="3581400"/>
        <a:ext cx="1023044" cy="1023044"/>
      </dsp:txXfrm>
    </dsp:sp>
    <dsp:sp modelId="{9045DB98-CA46-4978-AA86-0478A7443355}">
      <dsp:nvSpPr>
        <dsp:cNvPr id="0" name=""/>
        <dsp:cNvSpPr/>
      </dsp:nvSpPr>
      <dsp:spPr>
        <a:xfrm>
          <a:off x="98415" y="425770"/>
          <a:ext cx="3840135" cy="3840135"/>
        </a:xfrm>
        <a:prstGeom prst="circularArrow">
          <a:avLst>
            <a:gd name="adj1" fmla="val 5195"/>
            <a:gd name="adj2" fmla="val 335535"/>
            <a:gd name="adj3" fmla="val 7854827"/>
            <a:gd name="adj4" fmla="val 6412193"/>
            <a:gd name="adj5" fmla="val 6061"/>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536821E-42EA-4141-BF75-B23CC789A13E}">
      <dsp:nvSpPr>
        <dsp:cNvPr id="0" name=""/>
        <dsp:cNvSpPr/>
      </dsp:nvSpPr>
      <dsp:spPr>
        <a:xfrm>
          <a:off x="1525" y="2495585"/>
          <a:ext cx="1023044" cy="1023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2"/>
              </a:solidFill>
            </a:rPr>
            <a:t>5. Monitor &amp; Learn</a:t>
          </a:r>
          <a:endParaRPr lang="en-US" sz="1600" kern="1200" dirty="0">
            <a:solidFill>
              <a:schemeClr val="tx2"/>
            </a:solidFill>
          </a:endParaRPr>
        </a:p>
      </dsp:txBody>
      <dsp:txXfrm>
        <a:off x="1525" y="2495585"/>
        <a:ext cx="1023044" cy="1023044"/>
      </dsp:txXfrm>
    </dsp:sp>
    <dsp:sp modelId="{EB1A3A15-FED5-46E5-943F-567418BF951C}">
      <dsp:nvSpPr>
        <dsp:cNvPr id="0" name=""/>
        <dsp:cNvSpPr/>
      </dsp:nvSpPr>
      <dsp:spPr>
        <a:xfrm>
          <a:off x="213532" y="560490"/>
          <a:ext cx="3840135" cy="3840135"/>
        </a:xfrm>
        <a:prstGeom prst="circularArrow">
          <a:avLst>
            <a:gd name="adj1" fmla="val 5195"/>
            <a:gd name="adj2" fmla="val 335535"/>
            <a:gd name="adj3" fmla="val 12299577"/>
            <a:gd name="adj4" fmla="val 10769682"/>
            <a:gd name="adj5" fmla="val 6061"/>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547F3CF-9DF5-4469-87F4-92AA0AE86D5D}">
      <dsp:nvSpPr>
        <dsp:cNvPr id="0" name=""/>
        <dsp:cNvSpPr/>
      </dsp:nvSpPr>
      <dsp:spPr>
        <a:xfrm>
          <a:off x="620521" y="590511"/>
          <a:ext cx="1023044" cy="10230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2"/>
              </a:solidFill>
            </a:rPr>
            <a:t>1. Test &amp; Adapt</a:t>
          </a:r>
          <a:endParaRPr lang="en-US" sz="1600" kern="1200" dirty="0">
            <a:solidFill>
              <a:schemeClr val="tx2"/>
            </a:solidFill>
          </a:endParaRPr>
        </a:p>
      </dsp:txBody>
      <dsp:txXfrm>
        <a:off x="620521" y="590511"/>
        <a:ext cx="1023044" cy="1023044"/>
      </dsp:txXfrm>
    </dsp:sp>
    <dsp:sp modelId="{AEB67B24-437E-4C85-9BE3-EE85F8E66858}">
      <dsp:nvSpPr>
        <dsp:cNvPr id="0" name=""/>
        <dsp:cNvSpPr/>
      </dsp:nvSpPr>
      <dsp:spPr>
        <a:xfrm>
          <a:off x="213532" y="560490"/>
          <a:ext cx="3840135" cy="3840135"/>
        </a:xfrm>
        <a:prstGeom prst="circularArrow">
          <a:avLst>
            <a:gd name="adj1" fmla="val 5195"/>
            <a:gd name="adj2" fmla="val 335535"/>
            <a:gd name="adj3" fmla="val 16867279"/>
            <a:gd name="adj4" fmla="val 15197186"/>
            <a:gd name="adj5" fmla="val 6061"/>
          </a:avLst>
        </a:prstGeom>
        <a:gradFill rotWithShape="0">
          <a:gsLst>
            <a:gs pos="0">
              <a:schemeClr val="accent1">
                <a:hueOff val="0"/>
                <a:satOff val="0"/>
                <a:lumOff val="0"/>
                <a:alphaOff val="0"/>
              </a:schemeClr>
            </a:gs>
            <a:gs pos="90000">
              <a:schemeClr val="accent1">
                <a:hueOff val="0"/>
                <a:satOff val="0"/>
                <a:lumOff val="0"/>
                <a:alphaOff val="0"/>
                <a:shade val="100000"/>
              </a:schemeClr>
            </a:gs>
            <a:gs pos="100000">
              <a:schemeClr val="accent1">
                <a:hueOff val="0"/>
                <a:satOff val="0"/>
                <a:lumOff val="0"/>
                <a:alphaOff val="0"/>
                <a:shade val="85000"/>
              </a:schemeClr>
            </a:gs>
          </a:gsLst>
          <a:path path="circle">
            <a:fillToRect l="100000" t="100000" r="100000" b="100000"/>
          </a:path>
        </a:gradFill>
        <a:ln>
          <a:noFill/>
        </a:ln>
        <a:effectLst>
          <a:outerShdw blurRad="31750" dist="25400" dir="5400000" rotWithShape="0">
            <a:srgbClr val="000000">
              <a:alpha val="5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493AE5D-F4B2-4BCA-BFB7-84E405232540}">
      <dsp:nvSpPr>
        <dsp:cNvPr id="0" name=""/>
        <dsp:cNvSpPr/>
      </dsp:nvSpPr>
      <dsp:spPr>
        <a:xfrm>
          <a:off x="222087" y="310620"/>
          <a:ext cx="2077259" cy="2025213"/>
        </a:xfrm>
        <a:prstGeom prst="pie">
          <a:avLst>
            <a:gd name="adj1" fmla="val 16200000"/>
            <a:gd name="adj2" fmla="val 5400000"/>
          </a:avLst>
        </a:prstGeom>
        <a:gradFill rotWithShape="0">
          <a:gsLst>
            <a:gs pos="0">
              <a:schemeClr val="dk2">
                <a:hueOff val="0"/>
                <a:satOff val="0"/>
                <a:lumOff val="0"/>
                <a:alphaOff val="0"/>
              </a:schemeClr>
            </a:gs>
            <a:gs pos="90000">
              <a:schemeClr val="dk2">
                <a:hueOff val="0"/>
                <a:satOff val="0"/>
                <a:lumOff val="0"/>
                <a:alphaOff val="0"/>
                <a:shade val="100000"/>
              </a:schemeClr>
            </a:gs>
            <a:gs pos="100000">
              <a:schemeClr val="dk2">
                <a:hueOff val="0"/>
                <a:satOff val="0"/>
                <a:lumOff val="0"/>
                <a:alphaOff val="0"/>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dk2">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b="0" kern="1200" dirty="0" smtClean="0"/>
            <a:t>Annual </a:t>
          </a:r>
        </a:p>
        <a:p>
          <a:pPr lvl="0" algn="ctr" defTabSz="355600">
            <a:lnSpc>
              <a:spcPct val="90000"/>
            </a:lnSpc>
            <a:spcBef>
              <a:spcPct val="0"/>
            </a:spcBef>
            <a:spcAft>
              <a:spcPct val="35000"/>
            </a:spcAft>
          </a:pPr>
          <a:r>
            <a:rPr lang="en-US" sz="800" b="0" kern="1200" dirty="0" smtClean="0"/>
            <a:t>Assessment </a:t>
          </a:r>
        </a:p>
        <a:p>
          <a:pPr lvl="0" algn="ctr" defTabSz="355600">
            <a:lnSpc>
              <a:spcPct val="90000"/>
            </a:lnSpc>
            <a:spcBef>
              <a:spcPct val="0"/>
            </a:spcBef>
            <a:spcAft>
              <a:spcPct val="35000"/>
            </a:spcAft>
          </a:pPr>
          <a:endParaRPr lang="en-US" sz="800" b="0" kern="1200" dirty="0" smtClean="0"/>
        </a:p>
        <a:p>
          <a:pPr lvl="0" algn="ctr" defTabSz="355600">
            <a:lnSpc>
              <a:spcPct val="90000"/>
            </a:lnSpc>
            <a:spcBef>
              <a:spcPct val="0"/>
            </a:spcBef>
            <a:spcAft>
              <a:spcPct val="35000"/>
            </a:spcAft>
          </a:pPr>
          <a:r>
            <a:rPr lang="en-US" sz="800" b="0" kern="1200" dirty="0" smtClean="0"/>
            <a:t>Priority Setting</a:t>
          </a:r>
        </a:p>
        <a:p>
          <a:pPr lvl="0" algn="ctr" defTabSz="355600">
            <a:lnSpc>
              <a:spcPct val="90000"/>
            </a:lnSpc>
            <a:spcBef>
              <a:spcPct val="0"/>
            </a:spcBef>
            <a:spcAft>
              <a:spcPct val="35000"/>
            </a:spcAft>
          </a:pPr>
          <a:endParaRPr lang="en-US" sz="800" b="0" kern="1200" dirty="0" smtClean="0"/>
        </a:p>
        <a:p>
          <a:pPr lvl="0" algn="ctr" defTabSz="355600">
            <a:lnSpc>
              <a:spcPct val="90000"/>
            </a:lnSpc>
            <a:spcBef>
              <a:spcPct val="0"/>
            </a:spcBef>
            <a:spcAft>
              <a:spcPct val="35000"/>
            </a:spcAft>
          </a:pPr>
          <a:r>
            <a:rPr lang="en-US" sz="800" b="0" kern="1200" dirty="0" smtClean="0"/>
            <a:t>Communication</a:t>
          </a:r>
          <a:endParaRPr lang="en-US" sz="800" b="0" kern="1200" dirty="0"/>
        </a:p>
      </dsp:txBody>
      <dsp:txXfrm>
        <a:off x="1357161" y="841033"/>
        <a:ext cx="741878" cy="964387"/>
      </dsp:txXfrm>
    </dsp:sp>
    <dsp:sp modelId="{21D8D556-F920-40FE-9B51-5170B01300EC}">
      <dsp:nvSpPr>
        <dsp:cNvPr id="0" name=""/>
        <dsp:cNvSpPr/>
      </dsp:nvSpPr>
      <dsp:spPr>
        <a:xfrm>
          <a:off x="139053" y="299099"/>
          <a:ext cx="2048256" cy="2048256"/>
        </a:xfrm>
        <a:prstGeom prst="pie">
          <a:avLst>
            <a:gd name="adj1" fmla="val 5400000"/>
            <a:gd name="adj2" fmla="val 16200000"/>
          </a:avLst>
        </a:prstGeom>
        <a:gradFill rotWithShape="0">
          <a:gsLst>
            <a:gs pos="0">
              <a:schemeClr val="dk2">
                <a:hueOff val="0"/>
                <a:satOff val="0"/>
                <a:lumOff val="0"/>
                <a:alphaOff val="0"/>
              </a:schemeClr>
            </a:gs>
            <a:gs pos="90000">
              <a:schemeClr val="dk2">
                <a:hueOff val="0"/>
                <a:satOff val="0"/>
                <a:lumOff val="0"/>
                <a:alphaOff val="0"/>
                <a:shade val="100000"/>
              </a:schemeClr>
            </a:gs>
            <a:gs pos="100000">
              <a:schemeClr val="dk2">
                <a:hueOff val="0"/>
                <a:satOff val="0"/>
                <a:lumOff val="0"/>
                <a:alphaOff val="0"/>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dk2">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b="0" kern="1200" dirty="0" smtClean="0"/>
            <a:t>Implement Recommendations</a:t>
          </a:r>
          <a:endParaRPr lang="en-US" sz="800" b="0" kern="1200" dirty="0"/>
        </a:p>
      </dsp:txBody>
      <dsp:txXfrm>
        <a:off x="336563" y="835547"/>
        <a:ext cx="731520" cy="975360"/>
      </dsp:txXfrm>
    </dsp:sp>
    <dsp:sp modelId="{3FCE8EF6-562C-4050-AA65-977FF7D5DFDD}">
      <dsp:nvSpPr>
        <dsp:cNvPr id="0" name=""/>
        <dsp:cNvSpPr/>
      </dsp:nvSpPr>
      <dsp:spPr>
        <a:xfrm>
          <a:off x="109537" y="172504"/>
          <a:ext cx="2301849" cy="2301849"/>
        </a:xfrm>
        <a:prstGeom prst="circularArrow">
          <a:avLst>
            <a:gd name="adj1" fmla="val 5085"/>
            <a:gd name="adj2" fmla="val 327528"/>
            <a:gd name="adj3" fmla="val 5072472"/>
            <a:gd name="adj4" fmla="val 16200000"/>
            <a:gd name="adj5" fmla="val 5932"/>
          </a:avLst>
        </a:prstGeom>
        <a:gradFill rotWithShape="0">
          <a:gsLst>
            <a:gs pos="0">
              <a:schemeClr val="dk2">
                <a:tint val="60000"/>
                <a:hueOff val="0"/>
                <a:satOff val="0"/>
                <a:lumOff val="0"/>
                <a:alphaOff val="0"/>
              </a:schemeClr>
            </a:gs>
            <a:gs pos="90000">
              <a:schemeClr val="dk2">
                <a:tint val="60000"/>
                <a:hueOff val="0"/>
                <a:satOff val="0"/>
                <a:lumOff val="0"/>
                <a:alphaOff val="0"/>
                <a:shade val="100000"/>
              </a:schemeClr>
            </a:gs>
            <a:gs pos="100000">
              <a:schemeClr val="dk2">
                <a:tint val="60000"/>
                <a:hueOff val="0"/>
                <a:satOff val="0"/>
                <a:lumOff val="0"/>
                <a:alphaOff val="0"/>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dk2">
              <a:tint val="60000"/>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sp>
    <dsp:sp modelId="{780338D8-D7F4-43F6-B93D-27A89B679FA9}">
      <dsp:nvSpPr>
        <dsp:cNvPr id="0" name=""/>
        <dsp:cNvSpPr/>
      </dsp:nvSpPr>
      <dsp:spPr>
        <a:xfrm>
          <a:off x="12256" y="172302"/>
          <a:ext cx="2301849" cy="2301849"/>
        </a:xfrm>
        <a:prstGeom prst="circularArrow">
          <a:avLst>
            <a:gd name="adj1" fmla="val 5085"/>
            <a:gd name="adj2" fmla="val 327528"/>
            <a:gd name="adj3" fmla="val 15872472"/>
            <a:gd name="adj4" fmla="val 5400000"/>
            <a:gd name="adj5" fmla="val 5932"/>
          </a:avLst>
        </a:prstGeom>
        <a:gradFill rotWithShape="0">
          <a:gsLst>
            <a:gs pos="0">
              <a:schemeClr val="dk2">
                <a:tint val="60000"/>
                <a:hueOff val="0"/>
                <a:satOff val="0"/>
                <a:lumOff val="0"/>
                <a:alphaOff val="0"/>
              </a:schemeClr>
            </a:gs>
            <a:gs pos="90000">
              <a:schemeClr val="dk2">
                <a:tint val="60000"/>
                <a:hueOff val="0"/>
                <a:satOff val="0"/>
                <a:lumOff val="0"/>
                <a:alphaOff val="0"/>
                <a:shade val="100000"/>
              </a:schemeClr>
            </a:gs>
            <a:gs pos="100000">
              <a:schemeClr val="dk2">
                <a:tint val="60000"/>
                <a:hueOff val="0"/>
                <a:satOff val="0"/>
                <a:lumOff val="0"/>
                <a:alphaOff val="0"/>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dk2">
              <a:tint val="60000"/>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7575801-E5E5-4721-B10E-F6308AE3A059}">
      <dsp:nvSpPr>
        <dsp:cNvPr id="0" name=""/>
        <dsp:cNvSpPr/>
      </dsp:nvSpPr>
      <dsp:spPr>
        <a:xfrm>
          <a:off x="1744149" y="1682548"/>
          <a:ext cx="1306284" cy="1613303"/>
        </a:xfrm>
        <a:prstGeom prst="roundRect">
          <a:avLst/>
        </a:prstGeom>
        <a:gradFill rotWithShape="1">
          <a:gsLst>
            <a:gs pos="0">
              <a:schemeClr val="accent1"/>
            </a:gs>
            <a:gs pos="90000">
              <a:schemeClr val="accent1">
                <a:shade val="100000"/>
              </a:schemeClr>
            </a:gs>
            <a:gs pos="100000">
              <a:schemeClr val="accent1">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381000" contourW="25400" prstMaterial="flat">
          <a:bevelT w="63500" h="152400" prst="angle"/>
          <a:contourClr>
            <a:schemeClr val="accent1">
              <a:shade val="30000"/>
            </a:schemeClr>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66040" tIns="66040" rIns="66040" bIns="66040" numCol="1" spcCol="1270" anchor="ctr" anchorCtr="0">
          <a:noAutofit/>
        </a:bodyPr>
        <a:lstStyle/>
        <a:p>
          <a:pPr lvl="0" algn="ctr" defTabSz="1155700">
            <a:lnSpc>
              <a:spcPct val="90000"/>
            </a:lnSpc>
            <a:spcBef>
              <a:spcPct val="0"/>
            </a:spcBef>
            <a:spcAft>
              <a:spcPct val="35000"/>
            </a:spcAft>
          </a:pPr>
          <a:r>
            <a:rPr lang="en-US" sz="2600" kern="1200" dirty="0" smtClean="0"/>
            <a:t>Strategic </a:t>
          </a:r>
          <a:r>
            <a:rPr lang="en-US" sz="2600" kern="1200" dirty="0" smtClean="0"/>
            <a:t>Planning </a:t>
          </a:r>
          <a:endParaRPr lang="en-US" sz="2600" kern="1200" dirty="0"/>
        </a:p>
      </dsp:txBody>
      <dsp:txXfrm>
        <a:off x="1744149" y="1682548"/>
        <a:ext cx="1306284" cy="1613303"/>
      </dsp:txXfrm>
    </dsp:sp>
    <dsp:sp modelId="{A70FE45E-D974-40F8-A677-A895497A0E59}">
      <dsp:nvSpPr>
        <dsp:cNvPr id="0" name=""/>
        <dsp:cNvSpPr/>
      </dsp:nvSpPr>
      <dsp:spPr>
        <a:xfrm rot="16200000">
          <a:off x="2117300" y="1402556"/>
          <a:ext cx="559983" cy="0"/>
        </a:xfrm>
        <a:custGeom>
          <a:avLst/>
          <a:gdLst/>
          <a:ahLst/>
          <a:cxnLst/>
          <a:rect l="0" t="0" r="0" b="0"/>
          <a:pathLst>
            <a:path>
              <a:moveTo>
                <a:pt x="0" y="0"/>
              </a:moveTo>
              <a:lnTo>
                <a:pt x="559983" y="0"/>
              </a:lnTo>
            </a:path>
          </a:pathLst>
        </a:custGeom>
        <a:noFill/>
        <a:ln w="1905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114F1235-26D6-4BC0-9090-85A074B3CEE0}">
      <dsp:nvSpPr>
        <dsp:cNvPr id="0" name=""/>
        <dsp:cNvSpPr/>
      </dsp:nvSpPr>
      <dsp:spPr>
        <a:xfrm>
          <a:off x="1715221" y="203592"/>
          <a:ext cx="1364140" cy="918972"/>
        </a:xfrm>
        <a:prstGeom prst="roundRect">
          <a:avLst/>
        </a:prstGeom>
        <a:gradFill rotWithShape="1">
          <a:gsLst>
            <a:gs pos="0">
              <a:schemeClr val="accent1"/>
            </a:gs>
            <a:gs pos="90000">
              <a:schemeClr val="accent1">
                <a:shade val="100000"/>
              </a:schemeClr>
            </a:gs>
            <a:gs pos="100000">
              <a:schemeClr val="accent1">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381000" contourW="25400" prstMaterial="flat">
          <a:bevelT w="63500" h="152400" prst="angle"/>
          <a:contourClr>
            <a:schemeClr val="accent1">
              <a:shade val="30000"/>
            </a:schemeClr>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27940" tIns="27940" rIns="27940" bIns="27940" numCol="1" spcCol="1270" anchor="ctr" anchorCtr="0">
          <a:noAutofit/>
        </a:bodyPr>
        <a:lstStyle/>
        <a:p>
          <a:pPr lvl="0" algn="ctr" defTabSz="488950">
            <a:lnSpc>
              <a:spcPct val="90000"/>
            </a:lnSpc>
            <a:spcBef>
              <a:spcPct val="0"/>
            </a:spcBef>
            <a:spcAft>
              <a:spcPct val="35000"/>
            </a:spcAft>
          </a:pPr>
          <a:r>
            <a:rPr lang="en-US" sz="1100" kern="1200" dirty="0" smtClean="0"/>
            <a:t>Fundraising</a:t>
          </a:r>
          <a:endParaRPr lang="en-US" sz="1100" kern="1200" dirty="0"/>
        </a:p>
      </dsp:txBody>
      <dsp:txXfrm>
        <a:off x="1715221" y="203592"/>
        <a:ext cx="1364140" cy="918972"/>
      </dsp:txXfrm>
    </dsp:sp>
    <dsp:sp modelId="{2CA17A0A-7F99-4141-856D-D0D900E746AB}">
      <dsp:nvSpPr>
        <dsp:cNvPr id="0" name=""/>
        <dsp:cNvSpPr/>
      </dsp:nvSpPr>
      <dsp:spPr>
        <a:xfrm>
          <a:off x="3050434" y="2489200"/>
          <a:ext cx="713492" cy="0"/>
        </a:xfrm>
        <a:custGeom>
          <a:avLst/>
          <a:gdLst/>
          <a:ahLst/>
          <a:cxnLst/>
          <a:rect l="0" t="0" r="0" b="0"/>
          <a:pathLst>
            <a:path>
              <a:moveTo>
                <a:pt x="0" y="0"/>
              </a:moveTo>
              <a:lnTo>
                <a:pt x="713492" y="0"/>
              </a:lnTo>
            </a:path>
          </a:pathLst>
        </a:custGeom>
        <a:noFill/>
        <a:ln w="1905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7106A0FC-152B-8043-A97E-07A70B4B3BC5}">
      <dsp:nvSpPr>
        <dsp:cNvPr id="0" name=""/>
        <dsp:cNvSpPr/>
      </dsp:nvSpPr>
      <dsp:spPr>
        <a:xfrm>
          <a:off x="3763927" y="2029713"/>
          <a:ext cx="918972" cy="918972"/>
        </a:xfrm>
        <a:prstGeom prst="roundRect">
          <a:avLst/>
        </a:prstGeom>
        <a:gradFill rotWithShape="1">
          <a:gsLst>
            <a:gs pos="0">
              <a:schemeClr val="accent1"/>
            </a:gs>
            <a:gs pos="90000">
              <a:schemeClr val="accent1">
                <a:shade val="100000"/>
              </a:schemeClr>
            </a:gs>
            <a:gs pos="100000">
              <a:schemeClr val="accent1">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381000" contourW="25400" prstMaterial="flat">
          <a:bevelT w="63500" h="152400" prst="angle"/>
          <a:contourClr>
            <a:schemeClr val="accent1">
              <a:shade val="30000"/>
            </a:schemeClr>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27940" tIns="27940" rIns="27940" bIns="27940" numCol="1" spcCol="1270" anchor="ctr" anchorCtr="0">
          <a:noAutofit/>
        </a:bodyPr>
        <a:lstStyle/>
        <a:p>
          <a:pPr lvl="0" algn="ctr" defTabSz="488950">
            <a:lnSpc>
              <a:spcPct val="90000"/>
            </a:lnSpc>
            <a:spcBef>
              <a:spcPct val="0"/>
            </a:spcBef>
            <a:spcAft>
              <a:spcPct val="35000"/>
            </a:spcAft>
          </a:pPr>
          <a:r>
            <a:rPr lang="en-US" sz="1100" kern="1200" dirty="0" smtClean="0"/>
            <a:t>Board/Leadership Evaluation</a:t>
          </a:r>
          <a:endParaRPr lang="en-US" sz="1100" kern="1200" dirty="0"/>
        </a:p>
      </dsp:txBody>
      <dsp:txXfrm>
        <a:off x="3763927" y="2029713"/>
        <a:ext cx="918972" cy="918972"/>
      </dsp:txXfrm>
    </dsp:sp>
    <dsp:sp modelId="{11B05C0A-35C2-4F6B-A01D-05E095A46284}">
      <dsp:nvSpPr>
        <dsp:cNvPr id="0" name=""/>
        <dsp:cNvSpPr/>
      </dsp:nvSpPr>
      <dsp:spPr>
        <a:xfrm rot="5577579">
          <a:off x="2061672" y="3574962"/>
          <a:ext cx="558967" cy="0"/>
        </a:xfrm>
        <a:custGeom>
          <a:avLst/>
          <a:gdLst/>
          <a:ahLst/>
          <a:cxnLst/>
          <a:rect l="0" t="0" r="0" b="0"/>
          <a:pathLst>
            <a:path>
              <a:moveTo>
                <a:pt x="0" y="0"/>
              </a:moveTo>
              <a:lnTo>
                <a:pt x="558967" y="0"/>
              </a:lnTo>
            </a:path>
          </a:pathLst>
        </a:custGeom>
        <a:noFill/>
        <a:ln w="1905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B0DF3AED-D6AC-4955-833E-95A12692EF47}">
      <dsp:nvSpPr>
        <dsp:cNvPr id="0" name=""/>
        <dsp:cNvSpPr/>
      </dsp:nvSpPr>
      <dsp:spPr>
        <a:xfrm>
          <a:off x="1620899" y="3854074"/>
          <a:ext cx="1364140" cy="918972"/>
        </a:xfrm>
        <a:prstGeom prst="roundRect">
          <a:avLst/>
        </a:prstGeom>
        <a:gradFill rotWithShape="1">
          <a:gsLst>
            <a:gs pos="0">
              <a:schemeClr val="accent1"/>
            </a:gs>
            <a:gs pos="90000">
              <a:schemeClr val="accent1">
                <a:shade val="100000"/>
              </a:schemeClr>
            </a:gs>
            <a:gs pos="100000">
              <a:schemeClr val="accent1">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381000" contourW="25400" prstMaterial="flat">
          <a:bevelT w="63500" h="152400" prst="angle"/>
          <a:contourClr>
            <a:schemeClr val="accent1">
              <a:shade val="30000"/>
            </a:schemeClr>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27940" tIns="27940" rIns="27940" bIns="27940" numCol="1" spcCol="1270" anchor="ctr" anchorCtr="0">
          <a:noAutofit/>
        </a:bodyPr>
        <a:lstStyle/>
        <a:p>
          <a:pPr lvl="0" algn="ctr" defTabSz="488950">
            <a:lnSpc>
              <a:spcPct val="90000"/>
            </a:lnSpc>
            <a:spcBef>
              <a:spcPct val="0"/>
            </a:spcBef>
            <a:spcAft>
              <a:spcPct val="35000"/>
            </a:spcAft>
          </a:pPr>
          <a:r>
            <a:rPr lang="en-US" sz="1100" kern="1200" dirty="0" smtClean="0"/>
            <a:t>Communication</a:t>
          </a:r>
          <a:endParaRPr lang="en-US" sz="1100" kern="1200" dirty="0"/>
        </a:p>
      </dsp:txBody>
      <dsp:txXfrm>
        <a:off x="1620899" y="3854074"/>
        <a:ext cx="1364140" cy="918972"/>
      </dsp:txXfrm>
    </dsp:sp>
    <dsp:sp modelId="{6E241CD0-503B-4838-B624-6EB721E95DCA}">
      <dsp:nvSpPr>
        <dsp:cNvPr id="0" name=""/>
        <dsp:cNvSpPr/>
      </dsp:nvSpPr>
      <dsp:spPr>
        <a:xfrm rot="10800000">
          <a:off x="1253241" y="2489200"/>
          <a:ext cx="490908" cy="0"/>
        </a:xfrm>
        <a:custGeom>
          <a:avLst/>
          <a:gdLst/>
          <a:ahLst/>
          <a:cxnLst/>
          <a:rect l="0" t="0" r="0" b="0"/>
          <a:pathLst>
            <a:path>
              <a:moveTo>
                <a:pt x="0" y="0"/>
              </a:moveTo>
              <a:lnTo>
                <a:pt x="490908" y="0"/>
              </a:lnTo>
            </a:path>
          </a:pathLst>
        </a:custGeom>
        <a:noFill/>
        <a:ln w="19050" cap="flat" cmpd="sng" algn="ctr">
          <a:solidFill>
            <a:schemeClr val="accent1">
              <a:shade val="60000"/>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D4D6CED6-7744-468D-AE28-559CB58AA452}">
      <dsp:nvSpPr>
        <dsp:cNvPr id="0" name=""/>
        <dsp:cNvSpPr/>
      </dsp:nvSpPr>
      <dsp:spPr>
        <a:xfrm>
          <a:off x="-110899" y="2029714"/>
          <a:ext cx="1364140" cy="918972"/>
        </a:xfrm>
        <a:prstGeom prst="roundRect">
          <a:avLst/>
        </a:prstGeom>
        <a:gradFill rotWithShape="1">
          <a:gsLst>
            <a:gs pos="0">
              <a:schemeClr val="accent1"/>
            </a:gs>
            <a:gs pos="90000">
              <a:schemeClr val="accent1">
                <a:shade val="100000"/>
              </a:schemeClr>
            </a:gs>
            <a:gs pos="100000">
              <a:schemeClr val="accent1">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381000" contourW="25400" prstMaterial="flat">
          <a:bevelT w="63500" h="152400" prst="angle"/>
          <a:contourClr>
            <a:schemeClr val="accent1">
              <a:shade val="30000"/>
            </a:schemeClr>
          </a:contourClr>
        </a:sp3d>
      </dsp:spPr>
      <dsp:style>
        <a:lnRef idx="0">
          <a:schemeClr val="accent1"/>
        </a:lnRef>
        <a:fillRef idx="3">
          <a:schemeClr val="accent1"/>
        </a:fillRef>
        <a:effectRef idx="3">
          <a:schemeClr val="accent1"/>
        </a:effectRef>
        <a:fontRef idx="minor">
          <a:schemeClr val="lt1"/>
        </a:fontRef>
      </dsp:style>
      <dsp:txBody>
        <a:bodyPr spcFirstLastPara="0" vert="horz" wrap="square" lIns="27940" tIns="27940" rIns="27940" bIns="27940" numCol="1" spcCol="1270" anchor="ctr" anchorCtr="0">
          <a:noAutofit/>
        </a:bodyPr>
        <a:lstStyle/>
        <a:p>
          <a:pPr lvl="0" algn="ctr" defTabSz="488950">
            <a:lnSpc>
              <a:spcPct val="90000"/>
            </a:lnSpc>
            <a:spcBef>
              <a:spcPct val="0"/>
            </a:spcBef>
            <a:spcAft>
              <a:spcPct val="35000"/>
            </a:spcAft>
          </a:pPr>
          <a:r>
            <a:rPr lang="en-US" sz="1100" kern="1200" dirty="0" smtClean="0"/>
            <a:t>Identifying Skill/Resource Gaps</a:t>
          </a:r>
          <a:endParaRPr lang="en-US" sz="1100" kern="1200" dirty="0"/>
        </a:p>
      </dsp:txBody>
      <dsp:txXfrm>
        <a:off x="-110899" y="2029714"/>
        <a:ext cx="1364140" cy="918972"/>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71D911C-E259-4C61-855E-5FF3E5E4134C}">
      <dsp:nvSpPr>
        <dsp:cNvPr id="0" name=""/>
        <dsp:cNvSpPr/>
      </dsp:nvSpPr>
      <dsp:spPr>
        <a:xfrm>
          <a:off x="1444727" y="396977"/>
          <a:ext cx="3587545" cy="3587545"/>
        </a:xfrm>
        <a:prstGeom prst="blockArc">
          <a:avLst>
            <a:gd name="adj1" fmla="val 13500000"/>
            <a:gd name="adj2" fmla="val 16200000"/>
            <a:gd name="adj3" fmla="val 3430"/>
          </a:avLst>
        </a:prstGeom>
        <a:solidFill>
          <a:schemeClr val="accent1">
            <a:tint val="60000"/>
            <a:hueOff val="0"/>
            <a:satOff val="0"/>
            <a:lumOff val="0"/>
            <a:alphaOff val="0"/>
          </a:schemeClr>
        </a:solidFill>
        <a:ln w="10000" cap="flat" cmpd="sng" algn="ctr">
          <a:solidFill>
            <a:schemeClr val="accent1">
              <a:tint val="60000"/>
              <a:hueOff val="0"/>
              <a:satOff val="0"/>
              <a:lumOff val="0"/>
              <a:alphaOff val="0"/>
            </a:schemeClr>
          </a:solidFill>
          <a:prstDash val="solid"/>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4905C96F-F429-45ED-8385-12251D811811}">
      <dsp:nvSpPr>
        <dsp:cNvPr id="0" name=""/>
        <dsp:cNvSpPr/>
      </dsp:nvSpPr>
      <dsp:spPr>
        <a:xfrm>
          <a:off x="1444727" y="396977"/>
          <a:ext cx="3587545" cy="3587545"/>
        </a:xfrm>
        <a:prstGeom prst="blockArc">
          <a:avLst>
            <a:gd name="adj1" fmla="val 10800000"/>
            <a:gd name="adj2" fmla="val 13500000"/>
            <a:gd name="adj3" fmla="val 3430"/>
          </a:avLst>
        </a:prstGeom>
        <a:solidFill>
          <a:schemeClr val="accent1">
            <a:tint val="60000"/>
            <a:hueOff val="0"/>
            <a:satOff val="0"/>
            <a:lumOff val="0"/>
            <a:alphaOff val="0"/>
          </a:schemeClr>
        </a:solidFill>
        <a:ln w="10000" cap="flat" cmpd="sng" algn="ctr">
          <a:solidFill>
            <a:schemeClr val="accent1">
              <a:tint val="60000"/>
              <a:hueOff val="0"/>
              <a:satOff val="0"/>
              <a:lumOff val="0"/>
              <a:alphaOff val="0"/>
            </a:schemeClr>
          </a:solidFill>
          <a:prstDash val="solid"/>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5D549772-B92B-468A-B26A-8907816C12EB}">
      <dsp:nvSpPr>
        <dsp:cNvPr id="0" name=""/>
        <dsp:cNvSpPr/>
      </dsp:nvSpPr>
      <dsp:spPr>
        <a:xfrm>
          <a:off x="1444727" y="396977"/>
          <a:ext cx="3587545" cy="3587545"/>
        </a:xfrm>
        <a:prstGeom prst="blockArc">
          <a:avLst>
            <a:gd name="adj1" fmla="val 8100000"/>
            <a:gd name="adj2" fmla="val 10800000"/>
            <a:gd name="adj3" fmla="val 3430"/>
          </a:avLst>
        </a:prstGeom>
        <a:solidFill>
          <a:schemeClr val="accent1">
            <a:tint val="60000"/>
            <a:hueOff val="0"/>
            <a:satOff val="0"/>
            <a:lumOff val="0"/>
            <a:alphaOff val="0"/>
          </a:schemeClr>
        </a:solidFill>
        <a:ln w="10000" cap="flat" cmpd="sng" algn="ctr">
          <a:solidFill>
            <a:schemeClr val="accent1">
              <a:tint val="60000"/>
              <a:hueOff val="0"/>
              <a:satOff val="0"/>
              <a:lumOff val="0"/>
              <a:alphaOff val="0"/>
            </a:schemeClr>
          </a:solidFill>
          <a:prstDash val="solid"/>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50E7A344-F53C-40AF-B3BA-B377353B306A}">
      <dsp:nvSpPr>
        <dsp:cNvPr id="0" name=""/>
        <dsp:cNvSpPr/>
      </dsp:nvSpPr>
      <dsp:spPr>
        <a:xfrm>
          <a:off x="1444727" y="396977"/>
          <a:ext cx="3587545" cy="3587545"/>
        </a:xfrm>
        <a:prstGeom prst="blockArc">
          <a:avLst>
            <a:gd name="adj1" fmla="val 5400000"/>
            <a:gd name="adj2" fmla="val 8100000"/>
            <a:gd name="adj3" fmla="val 3430"/>
          </a:avLst>
        </a:prstGeom>
        <a:solidFill>
          <a:schemeClr val="accent1">
            <a:tint val="60000"/>
            <a:hueOff val="0"/>
            <a:satOff val="0"/>
            <a:lumOff val="0"/>
            <a:alphaOff val="0"/>
          </a:schemeClr>
        </a:solidFill>
        <a:ln w="10000" cap="flat" cmpd="sng" algn="ctr">
          <a:solidFill>
            <a:schemeClr val="accent1">
              <a:tint val="60000"/>
              <a:hueOff val="0"/>
              <a:satOff val="0"/>
              <a:lumOff val="0"/>
              <a:alphaOff val="0"/>
            </a:schemeClr>
          </a:solidFill>
          <a:prstDash val="solid"/>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FB47DBDB-3332-45FE-933E-FCA4D2A580D5}">
      <dsp:nvSpPr>
        <dsp:cNvPr id="0" name=""/>
        <dsp:cNvSpPr/>
      </dsp:nvSpPr>
      <dsp:spPr>
        <a:xfrm>
          <a:off x="1444727" y="396977"/>
          <a:ext cx="3587545" cy="3587545"/>
        </a:xfrm>
        <a:prstGeom prst="blockArc">
          <a:avLst>
            <a:gd name="adj1" fmla="val 2700000"/>
            <a:gd name="adj2" fmla="val 5400000"/>
            <a:gd name="adj3" fmla="val 3430"/>
          </a:avLst>
        </a:prstGeom>
        <a:solidFill>
          <a:schemeClr val="accent1">
            <a:tint val="60000"/>
            <a:hueOff val="0"/>
            <a:satOff val="0"/>
            <a:lumOff val="0"/>
            <a:alphaOff val="0"/>
          </a:schemeClr>
        </a:solidFill>
        <a:ln w="10000" cap="flat" cmpd="sng" algn="ctr">
          <a:solidFill>
            <a:schemeClr val="accent1">
              <a:tint val="60000"/>
              <a:hueOff val="0"/>
              <a:satOff val="0"/>
              <a:lumOff val="0"/>
              <a:alphaOff val="0"/>
            </a:schemeClr>
          </a:solidFill>
          <a:prstDash val="solid"/>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CE714B7A-89DD-4D3A-BB89-B0B0A6CF310A}">
      <dsp:nvSpPr>
        <dsp:cNvPr id="0" name=""/>
        <dsp:cNvSpPr/>
      </dsp:nvSpPr>
      <dsp:spPr>
        <a:xfrm>
          <a:off x="1337887" y="513876"/>
          <a:ext cx="3587545" cy="3587545"/>
        </a:xfrm>
        <a:prstGeom prst="blockArc">
          <a:avLst>
            <a:gd name="adj1" fmla="val 21440268"/>
            <a:gd name="adj2" fmla="val 2391091"/>
            <a:gd name="adj3" fmla="val 3430"/>
          </a:avLst>
        </a:prstGeom>
        <a:solidFill>
          <a:schemeClr val="accent1">
            <a:tint val="60000"/>
            <a:hueOff val="0"/>
            <a:satOff val="0"/>
            <a:lumOff val="0"/>
            <a:alphaOff val="0"/>
          </a:schemeClr>
        </a:solidFill>
        <a:ln w="10000" cap="flat" cmpd="sng" algn="ctr">
          <a:solidFill>
            <a:schemeClr val="accent1">
              <a:tint val="60000"/>
              <a:hueOff val="0"/>
              <a:satOff val="0"/>
              <a:lumOff val="0"/>
              <a:alphaOff val="0"/>
            </a:schemeClr>
          </a:solidFill>
          <a:prstDash val="solid"/>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4EB0F660-3892-4921-98A5-BD13CCB9E331}">
      <dsp:nvSpPr>
        <dsp:cNvPr id="0" name=""/>
        <dsp:cNvSpPr/>
      </dsp:nvSpPr>
      <dsp:spPr>
        <a:xfrm>
          <a:off x="1342112" y="285121"/>
          <a:ext cx="3587545" cy="3587545"/>
        </a:xfrm>
        <a:prstGeom prst="blockArc">
          <a:avLst>
            <a:gd name="adj1" fmla="val 19196080"/>
            <a:gd name="adj2" fmla="val 286714"/>
            <a:gd name="adj3" fmla="val 3430"/>
          </a:avLst>
        </a:prstGeom>
        <a:solidFill>
          <a:schemeClr val="accent1">
            <a:tint val="60000"/>
            <a:hueOff val="0"/>
            <a:satOff val="0"/>
            <a:lumOff val="0"/>
            <a:alphaOff val="0"/>
          </a:schemeClr>
        </a:solidFill>
        <a:ln w="10000" cap="flat" cmpd="sng" algn="ctr">
          <a:solidFill>
            <a:schemeClr val="accent1">
              <a:tint val="60000"/>
              <a:hueOff val="0"/>
              <a:satOff val="0"/>
              <a:lumOff val="0"/>
              <a:alphaOff val="0"/>
            </a:schemeClr>
          </a:solidFill>
          <a:prstDash val="solid"/>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67C8FA14-1477-4D47-9B27-CCE4D48B2B18}">
      <dsp:nvSpPr>
        <dsp:cNvPr id="0" name=""/>
        <dsp:cNvSpPr/>
      </dsp:nvSpPr>
      <dsp:spPr>
        <a:xfrm>
          <a:off x="1444727" y="396977"/>
          <a:ext cx="3587545" cy="3587545"/>
        </a:xfrm>
        <a:prstGeom prst="blockArc">
          <a:avLst>
            <a:gd name="adj1" fmla="val 16200000"/>
            <a:gd name="adj2" fmla="val 18900000"/>
            <a:gd name="adj3" fmla="val 3430"/>
          </a:avLst>
        </a:prstGeom>
        <a:solidFill>
          <a:schemeClr val="accent1">
            <a:tint val="60000"/>
            <a:hueOff val="0"/>
            <a:satOff val="0"/>
            <a:lumOff val="0"/>
            <a:alphaOff val="0"/>
          </a:schemeClr>
        </a:solidFill>
        <a:ln w="10000" cap="flat" cmpd="sng" algn="ctr">
          <a:solidFill>
            <a:schemeClr val="accent1">
              <a:tint val="60000"/>
              <a:hueOff val="0"/>
              <a:satOff val="0"/>
              <a:lumOff val="0"/>
              <a:alphaOff val="0"/>
            </a:schemeClr>
          </a:solidFill>
          <a:prstDash val="solid"/>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D142E3CE-AEF1-4C87-9BFF-C86541244B92}">
      <dsp:nvSpPr>
        <dsp:cNvPr id="0" name=""/>
        <dsp:cNvSpPr/>
      </dsp:nvSpPr>
      <dsp:spPr>
        <a:xfrm>
          <a:off x="2344840" y="1297090"/>
          <a:ext cx="1787318" cy="1787318"/>
        </a:xfrm>
        <a:prstGeom prst="ellipse">
          <a:avLst/>
        </a:prstGeom>
        <a:solidFill>
          <a:schemeClr val="accent1">
            <a:hueOff val="0"/>
            <a:satOff val="0"/>
            <a:lumOff val="0"/>
            <a:alphaOff val="0"/>
          </a:schemeClr>
        </a:solidFill>
        <a:ln>
          <a:noFill/>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27940" tIns="27940" rIns="27940" bIns="27940" numCol="1" spcCol="1270" anchor="ctr" anchorCtr="0">
          <a:noAutofit/>
        </a:bodyPr>
        <a:lstStyle/>
        <a:p>
          <a:pPr lvl="0" algn="ctr" defTabSz="977900">
            <a:lnSpc>
              <a:spcPct val="90000"/>
            </a:lnSpc>
            <a:spcBef>
              <a:spcPct val="0"/>
            </a:spcBef>
            <a:spcAft>
              <a:spcPct val="35000"/>
            </a:spcAft>
          </a:pPr>
          <a:r>
            <a:rPr lang="en-US" sz="2200" kern="1200" dirty="0" smtClean="0">
              <a:solidFill>
                <a:srgbClr val="000000"/>
              </a:solidFill>
              <a:latin typeface="Calibri"/>
              <a:cs typeface="Calibri"/>
            </a:rPr>
            <a:t>Mission Statement</a:t>
          </a:r>
          <a:endParaRPr lang="en-US" sz="2200" kern="1200" dirty="0">
            <a:solidFill>
              <a:srgbClr val="000000"/>
            </a:solidFill>
            <a:latin typeface="Calibri"/>
            <a:cs typeface="Calibri"/>
          </a:endParaRPr>
        </a:p>
      </dsp:txBody>
      <dsp:txXfrm>
        <a:off x="2344840" y="1297090"/>
        <a:ext cx="1787318" cy="1787318"/>
      </dsp:txXfrm>
    </dsp:sp>
    <dsp:sp modelId="{345AC25A-98E3-45A8-9B41-0BAC713FC4B0}">
      <dsp:nvSpPr>
        <dsp:cNvPr id="0" name=""/>
        <dsp:cNvSpPr/>
      </dsp:nvSpPr>
      <dsp:spPr>
        <a:xfrm>
          <a:off x="2612938" y="-197820"/>
          <a:ext cx="1251123" cy="1251123"/>
        </a:xfrm>
        <a:prstGeom prst="ellipse">
          <a:avLst/>
        </a:prstGeom>
        <a:solidFill>
          <a:schemeClr val="accent1">
            <a:hueOff val="0"/>
            <a:satOff val="0"/>
            <a:lumOff val="0"/>
            <a:alphaOff val="0"/>
          </a:schemeClr>
        </a:solidFill>
        <a:ln>
          <a:noFill/>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chemeClr val="tx1"/>
              </a:solidFill>
              <a:latin typeface="Calibri"/>
              <a:cs typeface="Calibri"/>
            </a:rPr>
            <a:t>Business Plan</a:t>
          </a:r>
          <a:endParaRPr lang="en-US" sz="1600" kern="1200" dirty="0">
            <a:solidFill>
              <a:schemeClr val="tx1"/>
            </a:solidFill>
            <a:latin typeface="Calibri"/>
            <a:cs typeface="Calibri"/>
          </a:endParaRPr>
        </a:p>
      </dsp:txBody>
      <dsp:txXfrm>
        <a:off x="2612938" y="-197820"/>
        <a:ext cx="1251123" cy="1251123"/>
      </dsp:txXfrm>
    </dsp:sp>
    <dsp:sp modelId="{188E6A2F-2B19-4B7D-AEAB-82CB183065CD}">
      <dsp:nvSpPr>
        <dsp:cNvPr id="0" name=""/>
        <dsp:cNvSpPr/>
      </dsp:nvSpPr>
      <dsp:spPr>
        <a:xfrm>
          <a:off x="3859574" y="318552"/>
          <a:ext cx="1251123" cy="1251123"/>
        </a:xfrm>
        <a:prstGeom prst="ellipse">
          <a:avLst/>
        </a:prstGeom>
        <a:solidFill>
          <a:schemeClr val="accent1">
            <a:hueOff val="0"/>
            <a:satOff val="0"/>
            <a:lumOff val="0"/>
            <a:alphaOff val="0"/>
          </a:schemeClr>
        </a:solidFill>
        <a:ln>
          <a:noFill/>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rgbClr val="000000"/>
              </a:solidFill>
              <a:latin typeface="Calibri"/>
              <a:cs typeface="Calibri"/>
            </a:rPr>
            <a:t>Adminis-tration</a:t>
          </a:r>
          <a:endParaRPr lang="en-US" sz="1600" kern="1200" dirty="0">
            <a:solidFill>
              <a:srgbClr val="000000"/>
            </a:solidFill>
            <a:latin typeface="Calibri"/>
            <a:cs typeface="Calibri"/>
          </a:endParaRPr>
        </a:p>
      </dsp:txBody>
      <dsp:txXfrm>
        <a:off x="3859574" y="318552"/>
        <a:ext cx="1251123" cy="1251123"/>
      </dsp:txXfrm>
    </dsp:sp>
    <dsp:sp modelId="{46E79903-041B-4425-9942-2503D90A13A4}">
      <dsp:nvSpPr>
        <dsp:cNvPr id="0" name=""/>
        <dsp:cNvSpPr/>
      </dsp:nvSpPr>
      <dsp:spPr>
        <a:xfrm>
          <a:off x="4267205" y="1600200"/>
          <a:ext cx="1251123" cy="1251123"/>
        </a:xfrm>
        <a:prstGeom prst="ellipse">
          <a:avLst/>
        </a:prstGeom>
        <a:solidFill>
          <a:schemeClr val="accent1">
            <a:hueOff val="0"/>
            <a:satOff val="0"/>
            <a:lumOff val="0"/>
            <a:alphaOff val="0"/>
          </a:schemeClr>
        </a:solidFill>
        <a:ln>
          <a:noFill/>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rgbClr val="000000"/>
              </a:solidFill>
              <a:latin typeface="Calibri"/>
              <a:cs typeface="Calibri"/>
            </a:rPr>
            <a:t>Finance</a:t>
          </a:r>
          <a:endParaRPr lang="en-US" sz="1600" kern="1200" dirty="0">
            <a:solidFill>
              <a:srgbClr val="000000"/>
            </a:solidFill>
            <a:latin typeface="Calibri"/>
            <a:cs typeface="Calibri"/>
          </a:endParaRPr>
        </a:p>
      </dsp:txBody>
      <dsp:txXfrm>
        <a:off x="4267205" y="1600200"/>
        <a:ext cx="1251123" cy="1251123"/>
      </dsp:txXfrm>
    </dsp:sp>
    <dsp:sp modelId="{E295FF58-F28E-44C8-8719-C0B6CD363114}">
      <dsp:nvSpPr>
        <dsp:cNvPr id="0" name=""/>
        <dsp:cNvSpPr/>
      </dsp:nvSpPr>
      <dsp:spPr>
        <a:xfrm>
          <a:off x="3859574" y="2811824"/>
          <a:ext cx="1251123" cy="1251123"/>
        </a:xfrm>
        <a:prstGeom prst="ellipse">
          <a:avLst/>
        </a:prstGeom>
        <a:solidFill>
          <a:schemeClr val="accent1">
            <a:hueOff val="0"/>
            <a:satOff val="0"/>
            <a:lumOff val="0"/>
            <a:alphaOff val="0"/>
          </a:schemeClr>
        </a:solidFill>
        <a:ln>
          <a:noFill/>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solidFill>
                <a:srgbClr val="000000"/>
              </a:solidFill>
              <a:latin typeface="Calibri"/>
              <a:cs typeface="Calibri"/>
            </a:rPr>
            <a:t>Programs /</a:t>
          </a:r>
        </a:p>
        <a:p>
          <a:pPr lvl="0" algn="ctr" defTabSz="666750">
            <a:lnSpc>
              <a:spcPct val="90000"/>
            </a:lnSpc>
            <a:spcBef>
              <a:spcPct val="0"/>
            </a:spcBef>
            <a:spcAft>
              <a:spcPct val="35000"/>
            </a:spcAft>
          </a:pPr>
          <a:r>
            <a:rPr lang="en-US" sz="1500" kern="1200" dirty="0" smtClean="0">
              <a:solidFill>
                <a:srgbClr val="000000"/>
              </a:solidFill>
              <a:latin typeface="Calibri"/>
              <a:cs typeface="Calibri"/>
            </a:rPr>
            <a:t>Services</a:t>
          </a:r>
          <a:endParaRPr lang="en-US" sz="1500" kern="1200" dirty="0">
            <a:solidFill>
              <a:srgbClr val="000000"/>
            </a:solidFill>
            <a:latin typeface="Calibri"/>
            <a:cs typeface="Calibri"/>
          </a:endParaRPr>
        </a:p>
      </dsp:txBody>
      <dsp:txXfrm>
        <a:off x="3859574" y="2811824"/>
        <a:ext cx="1251123" cy="1251123"/>
      </dsp:txXfrm>
    </dsp:sp>
    <dsp:sp modelId="{90FC50BC-4C5E-46F6-A044-82EB35465531}">
      <dsp:nvSpPr>
        <dsp:cNvPr id="0" name=""/>
        <dsp:cNvSpPr/>
      </dsp:nvSpPr>
      <dsp:spPr>
        <a:xfrm>
          <a:off x="2612938" y="3328197"/>
          <a:ext cx="1251123" cy="1251123"/>
        </a:xfrm>
        <a:prstGeom prst="ellipse">
          <a:avLst/>
        </a:prstGeom>
        <a:solidFill>
          <a:schemeClr val="accent1">
            <a:hueOff val="0"/>
            <a:satOff val="0"/>
            <a:lumOff val="0"/>
            <a:alphaOff val="0"/>
          </a:schemeClr>
        </a:solidFill>
        <a:ln>
          <a:noFill/>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n-US" sz="1500" kern="1200" dirty="0" smtClean="0">
              <a:solidFill>
                <a:srgbClr val="000000"/>
              </a:solidFill>
              <a:latin typeface="Calibri"/>
              <a:cs typeface="Calibri"/>
            </a:rPr>
            <a:t>Marketing</a:t>
          </a:r>
          <a:endParaRPr lang="en-US" sz="1500" kern="1200" dirty="0">
            <a:solidFill>
              <a:srgbClr val="000000"/>
            </a:solidFill>
            <a:latin typeface="Calibri"/>
            <a:cs typeface="Calibri"/>
          </a:endParaRPr>
        </a:p>
      </dsp:txBody>
      <dsp:txXfrm>
        <a:off x="2612938" y="3328197"/>
        <a:ext cx="1251123" cy="1251123"/>
      </dsp:txXfrm>
    </dsp:sp>
    <dsp:sp modelId="{BD5A01DA-C5F2-464C-8244-C285B1F3C3C4}">
      <dsp:nvSpPr>
        <dsp:cNvPr id="0" name=""/>
        <dsp:cNvSpPr/>
      </dsp:nvSpPr>
      <dsp:spPr>
        <a:xfrm>
          <a:off x="1366302" y="2811824"/>
          <a:ext cx="1251123" cy="1251123"/>
        </a:xfrm>
        <a:prstGeom prst="ellipse">
          <a:avLst/>
        </a:prstGeom>
        <a:solidFill>
          <a:schemeClr val="accent1">
            <a:hueOff val="0"/>
            <a:satOff val="0"/>
            <a:lumOff val="0"/>
            <a:alphaOff val="0"/>
          </a:schemeClr>
        </a:solidFill>
        <a:ln>
          <a:noFill/>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rgbClr val="000000"/>
              </a:solidFill>
              <a:latin typeface="Calibri"/>
              <a:cs typeface="Calibri"/>
            </a:rPr>
            <a:t>Fund-raising</a:t>
          </a:r>
          <a:endParaRPr lang="en-US" sz="1600" kern="1200" dirty="0">
            <a:solidFill>
              <a:srgbClr val="000000"/>
            </a:solidFill>
            <a:latin typeface="Calibri"/>
            <a:cs typeface="Calibri"/>
          </a:endParaRPr>
        </a:p>
      </dsp:txBody>
      <dsp:txXfrm>
        <a:off x="1366302" y="2811824"/>
        <a:ext cx="1251123" cy="1251123"/>
      </dsp:txXfrm>
    </dsp:sp>
    <dsp:sp modelId="{43ED1494-7DC6-4153-9D19-A9AAF9368D54}">
      <dsp:nvSpPr>
        <dsp:cNvPr id="0" name=""/>
        <dsp:cNvSpPr/>
      </dsp:nvSpPr>
      <dsp:spPr>
        <a:xfrm>
          <a:off x="849929" y="1565188"/>
          <a:ext cx="1251123" cy="1251123"/>
        </a:xfrm>
        <a:prstGeom prst="ellipse">
          <a:avLst/>
        </a:prstGeom>
        <a:solidFill>
          <a:schemeClr val="accent1">
            <a:hueOff val="0"/>
            <a:satOff val="0"/>
            <a:lumOff val="0"/>
            <a:alphaOff val="0"/>
          </a:schemeClr>
        </a:solidFill>
        <a:ln>
          <a:noFill/>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17780" tIns="17780" rIns="17780" bIns="17780" numCol="1" spcCol="1270" anchor="ctr" anchorCtr="0">
          <a:noAutofit/>
        </a:bodyPr>
        <a:lstStyle/>
        <a:p>
          <a:pPr lvl="0" algn="ctr" defTabSz="622300">
            <a:lnSpc>
              <a:spcPct val="90000"/>
            </a:lnSpc>
            <a:spcBef>
              <a:spcPct val="0"/>
            </a:spcBef>
            <a:spcAft>
              <a:spcPct val="35000"/>
            </a:spcAft>
          </a:pPr>
          <a:r>
            <a:rPr lang="en-US" sz="1400" kern="1200" dirty="0" smtClean="0">
              <a:solidFill>
                <a:srgbClr val="000000"/>
              </a:solidFill>
              <a:latin typeface="Calibri"/>
              <a:cs typeface="Calibri"/>
            </a:rPr>
            <a:t>Volunteers</a:t>
          </a:r>
          <a:endParaRPr lang="en-US" sz="1400" kern="1200" dirty="0">
            <a:solidFill>
              <a:srgbClr val="000000"/>
            </a:solidFill>
            <a:latin typeface="Calibri"/>
            <a:cs typeface="Calibri"/>
          </a:endParaRPr>
        </a:p>
      </dsp:txBody>
      <dsp:txXfrm>
        <a:off x="849929" y="1565188"/>
        <a:ext cx="1251123" cy="1251123"/>
      </dsp:txXfrm>
    </dsp:sp>
    <dsp:sp modelId="{5104C35B-F738-4D9A-97C4-0A7C11007FEC}">
      <dsp:nvSpPr>
        <dsp:cNvPr id="0" name=""/>
        <dsp:cNvSpPr/>
      </dsp:nvSpPr>
      <dsp:spPr>
        <a:xfrm>
          <a:off x="1366302" y="318552"/>
          <a:ext cx="1251123" cy="1251123"/>
        </a:xfrm>
        <a:prstGeom prst="ellipse">
          <a:avLst/>
        </a:prstGeom>
        <a:solidFill>
          <a:schemeClr val="accent1">
            <a:hueOff val="0"/>
            <a:satOff val="0"/>
            <a:lumOff val="0"/>
            <a:alphaOff val="0"/>
          </a:schemeClr>
        </a:solidFill>
        <a:ln>
          <a:noFill/>
        </a:ln>
        <a:effectLst>
          <a:outerShdw blurRad="31750" dist="25400" dir="5400000" rotWithShape="0">
            <a:srgbClr val="000000">
              <a:alpha val="50000"/>
            </a:srgbClr>
          </a:outerShdw>
        </a:effectLst>
        <a:scene3d>
          <a:camera prst="perspectiveRelaxedModerately" zoom="92000">
            <a:rot lat="19527275" lon="20869771" rev="418345"/>
          </a:camera>
          <a:lightRig rig="balanced" dir="t">
            <a:rot lat="0" lon="0" rev="12700000"/>
          </a:lightRig>
        </a:scene3d>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kern="1200" dirty="0" smtClean="0">
              <a:solidFill>
                <a:srgbClr val="000000"/>
              </a:solidFill>
              <a:latin typeface="Calibri"/>
              <a:cs typeface="Calibri"/>
            </a:rPr>
            <a:t>Board of Directors</a:t>
          </a:r>
          <a:endParaRPr lang="en-US" sz="1600" kern="1200" dirty="0">
            <a:solidFill>
              <a:srgbClr val="000000"/>
            </a:solidFill>
            <a:latin typeface="Calibri"/>
            <a:cs typeface="Calibri"/>
          </a:endParaRPr>
        </a:p>
      </dsp:txBody>
      <dsp:txXfrm>
        <a:off x="1366302" y="318552"/>
        <a:ext cx="1251123" cy="1251123"/>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C152478-92A1-4329-9C3D-54EC70092C25}">
      <dsp:nvSpPr>
        <dsp:cNvPr id="0" name=""/>
        <dsp:cNvSpPr/>
      </dsp:nvSpPr>
      <dsp:spPr>
        <a:xfrm>
          <a:off x="833242" y="8"/>
          <a:ext cx="2260923" cy="1818851"/>
        </a:xfrm>
        <a:prstGeom prst="ellipse">
          <a:avLst/>
        </a:prstGeom>
        <a:gradFill rotWithShape="0">
          <a:gsLst>
            <a:gs pos="0">
              <a:schemeClr val="accent4">
                <a:alpha val="50000"/>
                <a:hueOff val="0"/>
                <a:satOff val="0"/>
                <a:lumOff val="0"/>
                <a:alphaOff val="0"/>
              </a:schemeClr>
            </a:gs>
            <a:gs pos="90000">
              <a:schemeClr val="accent4">
                <a:alpha val="50000"/>
                <a:hueOff val="0"/>
                <a:satOff val="0"/>
                <a:lumOff val="0"/>
                <a:alphaOff val="0"/>
                <a:shade val="100000"/>
              </a:schemeClr>
            </a:gs>
            <a:gs pos="100000">
              <a:schemeClr val="accent4">
                <a:alpha val="50000"/>
                <a:hueOff val="0"/>
                <a:satOff val="0"/>
                <a:lumOff val="0"/>
                <a:alphaOff val="0"/>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accent4">
              <a:alpha val="50000"/>
              <a:hueOff val="0"/>
              <a:satOff val="0"/>
              <a:lumOff val="0"/>
              <a:alphaOff val="0"/>
              <a:shade val="30000"/>
            </a:schemeClr>
          </a:contourClr>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l" defTabSz="711200">
            <a:lnSpc>
              <a:spcPct val="90000"/>
            </a:lnSpc>
            <a:spcBef>
              <a:spcPct val="0"/>
            </a:spcBef>
            <a:spcAft>
              <a:spcPct val="35000"/>
            </a:spcAft>
          </a:pPr>
          <a:r>
            <a:rPr lang="en-US" sz="1600" kern="1200" dirty="0" smtClean="0">
              <a:solidFill>
                <a:schemeClr val="tx1"/>
              </a:solidFill>
              <a:latin typeface="Calibri"/>
              <a:cs typeface="Calibri"/>
            </a:rPr>
            <a:t>Board Members</a:t>
          </a:r>
          <a:endParaRPr lang="en-US" sz="1600" kern="1200" dirty="0">
            <a:solidFill>
              <a:schemeClr val="tx1"/>
            </a:solidFill>
            <a:latin typeface="Calibri"/>
            <a:cs typeface="Calibri"/>
          </a:endParaRPr>
        </a:p>
      </dsp:txBody>
      <dsp:txXfrm>
        <a:off x="1148957" y="214490"/>
        <a:ext cx="1303595" cy="1389888"/>
      </dsp:txXfrm>
    </dsp:sp>
    <dsp:sp modelId="{EBA6A47E-BF85-5442-9AB1-B2CFC6032E0B}">
      <dsp:nvSpPr>
        <dsp:cNvPr id="0" name=""/>
        <dsp:cNvSpPr/>
      </dsp:nvSpPr>
      <dsp:spPr>
        <a:xfrm>
          <a:off x="2251302" y="9948"/>
          <a:ext cx="2305830" cy="1818851"/>
        </a:xfrm>
        <a:prstGeom prst="ellipse">
          <a:avLst/>
        </a:prstGeom>
        <a:gradFill rotWithShape="0">
          <a:gsLst>
            <a:gs pos="0">
              <a:schemeClr val="accent4">
                <a:alpha val="50000"/>
                <a:hueOff val="2204229"/>
                <a:satOff val="-6379"/>
                <a:lumOff val="-13138"/>
                <a:alphaOff val="0"/>
              </a:schemeClr>
            </a:gs>
            <a:gs pos="90000">
              <a:schemeClr val="accent4">
                <a:alpha val="50000"/>
                <a:hueOff val="2204229"/>
                <a:satOff val="-6379"/>
                <a:lumOff val="-13138"/>
                <a:alphaOff val="0"/>
                <a:shade val="100000"/>
              </a:schemeClr>
            </a:gs>
            <a:gs pos="100000">
              <a:schemeClr val="accent4">
                <a:alpha val="50000"/>
                <a:hueOff val="2204229"/>
                <a:satOff val="-6379"/>
                <a:lumOff val="-13138"/>
                <a:alphaOff val="0"/>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accent4">
              <a:alpha val="50000"/>
              <a:hueOff val="2204229"/>
              <a:satOff val="-6379"/>
              <a:lumOff val="-13138"/>
              <a:alphaOff val="0"/>
              <a:shade val="30000"/>
            </a:schemeClr>
          </a:contourClr>
        </a:sp3d>
      </dsp:spPr>
      <dsp:style>
        <a:lnRef idx="0">
          <a:scrgbClr r="0" g="0" b="0"/>
        </a:lnRef>
        <a:fillRef idx="3">
          <a:scrgbClr r="0" g="0" b="0"/>
        </a:fillRef>
        <a:effectRef idx="3">
          <a:scrgbClr r="0" g="0" b="0"/>
        </a:effectRef>
        <a:fontRef idx="minor">
          <a:schemeClr val="tx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r>
            <a:rPr lang="en-US" sz="1600" kern="1200" dirty="0" smtClean="0"/>
            <a:t>    </a:t>
          </a:r>
          <a:r>
            <a:rPr lang="en-US" sz="1600" kern="1200" dirty="0" smtClean="0">
              <a:latin typeface="Calibri"/>
              <a:cs typeface="Calibri"/>
            </a:rPr>
            <a:t>Management</a:t>
          </a:r>
          <a:endParaRPr lang="en-US" sz="1600" kern="1200" dirty="0">
            <a:latin typeface="Calibri"/>
            <a:cs typeface="Calibri"/>
          </a:endParaRPr>
        </a:p>
      </dsp:txBody>
      <dsp:txXfrm>
        <a:off x="2905659" y="224430"/>
        <a:ext cx="1329487" cy="1389888"/>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8AF847F-8502-4939-ADE7-218F1CAC40AD}">
      <dsp:nvSpPr>
        <dsp:cNvPr id="0" name=""/>
        <dsp:cNvSpPr/>
      </dsp:nvSpPr>
      <dsp:spPr>
        <a:xfrm>
          <a:off x="0" y="0"/>
          <a:ext cx="8534400" cy="3834825"/>
        </a:xfrm>
        <a:prstGeom prst="roundRect">
          <a:avLst>
            <a:gd name="adj" fmla="val 8500"/>
          </a:avLst>
        </a:prstGeom>
        <a:gradFill rotWithShape="1">
          <a:gsLst>
            <a:gs pos="0">
              <a:schemeClr val="accent1"/>
            </a:gs>
            <a:gs pos="90000">
              <a:schemeClr val="accent1">
                <a:shade val="100000"/>
              </a:schemeClr>
            </a:gs>
            <a:gs pos="100000">
              <a:schemeClr val="accent1">
                <a:shade val="85000"/>
              </a:schemeClr>
            </a:gs>
          </a:gsLst>
          <a:path path="circle">
            <a:fillToRect l="100000" t="100000" r="100000" b="100000"/>
          </a:path>
        </a:gradFill>
        <a:ln w="10000" cap="flat" cmpd="sng" algn="ctr">
          <a:solidFill>
            <a:schemeClr val="accent1"/>
          </a:solidFill>
          <a:prstDash val="solid"/>
        </a:ln>
        <a:effectLst>
          <a:outerShdw blurRad="31750" dist="25400" dir="5400000" rotWithShape="0">
            <a:srgbClr val="000000">
              <a:alpha val="50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83820" tIns="83820" rIns="83820" bIns="2976250" numCol="1" spcCol="1270" anchor="t" anchorCtr="0">
          <a:noAutofit/>
        </a:bodyPr>
        <a:lstStyle/>
        <a:p>
          <a:pPr lvl="0" algn="l" defTabSz="977900">
            <a:lnSpc>
              <a:spcPct val="90000"/>
            </a:lnSpc>
            <a:spcBef>
              <a:spcPct val="0"/>
            </a:spcBef>
            <a:spcAft>
              <a:spcPct val="35000"/>
            </a:spcAft>
          </a:pPr>
          <a:r>
            <a:rPr lang="en-US" sz="2200" kern="1200" dirty="0" smtClean="0"/>
            <a:t> 9 Business Functions Assessed</a:t>
          </a:r>
          <a:endParaRPr lang="en-US" sz="2200" kern="1200" dirty="0"/>
        </a:p>
      </dsp:txBody>
      <dsp:txXfrm>
        <a:off x="0" y="0"/>
        <a:ext cx="8534400" cy="3834825"/>
      </dsp:txXfrm>
    </dsp:sp>
    <dsp:sp modelId="{E26E3BFB-CAB3-4AEA-9F7D-E966226ACDEA}">
      <dsp:nvSpPr>
        <dsp:cNvPr id="0" name=""/>
        <dsp:cNvSpPr/>
      </dsp:nvSpPr>
      <dsp:spPr>
        <a:xfrm>
          <a:off x="213360" y="958706"/>
          <a:ext cx="1280160" cy="286067"/>
        </a:xfrm>
        <a:prstGeom prst="roundRect">
          <a:avLst>
            <a:gd name="adj" fmla="val 10500"/>
          </a:avLst>
        </a:prstGeom>
        <a:solidFill>
          <a:schemeClr val="lt2">
            <a:alpha val="90000"/>
            <a:hueOff val="0"/>
            <a:satOff val="0"/>
            <a:lumOff val="0"/>
            <a:alphaOff val="0"/>
          </a:schemeClr>
        </a:solidFill>
        <a:ln w="10000" cap="flat" cmpd="sng" algn="ctr">
          <a:solidFill>
            <a:schemeClr val="dk2">
              <a:hueOff val="0"/>
              <a:satOff val="0"/>
              <a:lumOff val="0"/>
              <a:alphaOff val="0"/>
            </a:schemeClr>
          </a:solidFill>
          <a:prstDash val="solid"/>
        </a:ln>
        <a:effectLst>
          <a:outerShdw blurRad="31750" dist="25400" dir="5400000"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Mission Statement</a:t>
          </a:r>
          <a:endParaRPr lang="en-US" sz="1200" kern="1200" dirty="0"/>
        </a:p>
      </dsp:txBody>
      <dsp:txXfrm>
        <a:off x="213360" y="958706"/>
        <a:ext cx="1280160" cy="286067"/>
      </dsp:txXfrm>
    </dsp:sp>
    <dsp:sp modelId="{AAF42B38-3D26-4DAB-A789-6F93AD80F356}">
      <dsp:nvSpPr>
        <dsp:cNvPr id="0" name=""/>
        <dsp:cNvSpPr/>
      </dsp:nvSpPr>
      <dsp:spPr>
        <a:xfrm>
          <a:off x="213360" y="1258415"/>
          <a:ext cx="1280160" cy="286067"/>
        </a:xfrm>
        <a:prstGeom prst="roundRect">
          <a:avLst>
            <a:gd name="adj" fmla="val 10500"/>
          </a:avLst>
        </a:prstGeom>
        <a:solidFill>
          <a:schemeClr val="lt2">
            <a:alpha val="90000"/>
            <a:hueOff val="0"/>
            <a:satOff val="0"/>
            <a:lumOff val="0"/>
            <a:alphaOff val="0"/>
          </a:schemeClr>
        </a:solidFill>
        <a:ln w="10000" cap="flat" cmpd="sng" algn="ctr">
          <a:solidFill>
            <a:schemeClr val="dk2">
              <a:hueOff val="0"/>
              <a:satOff val="0"/>
              <a:lumOff val="0"/>
              <a:alphaOff val="0"/>
            </a:schemeClr>
          </a:solidFill>
          <a:prstDash val="solid"/>
        </a:ln>
        <a:effectLst>
          <a:outerShdw blurRad="31750" dist="25400" dir="5400000"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Board of Directors</a:t>
          </a:r>
        </a:p>
      </dsp:txBody>
      <dsp:txXfrm>
        <a:off x="213360" y="1258415"/>
        <a:ext cx="1280160" cy="286067"/>
      </dsp:txXfrm>
    </dsp:sp>
    <dsp:sp modelId="{E1C0ABEC-FE4C-43AC-8D18-3B4380FFE547}">
      <dsp:nvSpPr>
        <dsp:cNvPr id="0" name=""/>
        <dsp:cNvSpPr/>
      </dsp:nvSpPr>
      <dsp:spPr>
        <a:xfrm>
          <a:off x="213360" y="1558125"/>
          <a:ext cx="1280160" cy="286067"/>
        </a:xfrm>
        <a:prstGeom prst="roundRect">
          <a:avLst>
            <a:gd name="adj" fmla="val 10500"/>
          </a:avLst>
        </a:prstGeom>
        <a:solidFill>
          <a:schemeClr val="lt2">
            <a:alpha val="90000"/>
            <a:hueOff val="0"/>
            <a:satOff val="0"/>
            <a:lumOff val="0"/>
            <a:alphaOff val="0"/>
          </a:schemeClr>
        </a:solidFill>
        <a:ln w="10000" cap="flat" cmpd="sng" algn="ctr">
          <a:solidFill>
            <a:schemeClr val="dk2">
              <a:hueOff val="0"/>
              <a:satOff val="0"/>
              <a:lumOff val="0"/>
              <a:alphaOff val="0"/>
            </a:schemeClr>
          </a:solidFill>
          <a:prstDash val="solid"/>
        </a:ln>
        <a:effectLst>
          <a:outerShdw blurRad="31750" dist="25400" dir="5400000"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Business Plan</a:t>
          </a:r>
          <a:endParaRPr lang="en-US" sz="1200" kern="1200" dirty="0"/>
        </a:p>
      </dsp:txBody>
      <dsp:txXfrm>
        <a:off x="213360" y="1558125"/>
        <a:ext cx="1280160" cy="286067"/>
      </dsp:txXfrm>
    </dsp:sp>
    <dsp:sp modelId="{1D2392FB-B0CE-4A92-959F-AA0599120C0C}">
      <dsp:nvSpPr>
        <dsp:cNvPr id="0" name=""/>
        <dsp:cNvSpPr/>
      </dsp:nvSpPr>
      <dsp:spPr>
        <a:xfrm>
          <a:off x="213360" y="1857834"/>
          <a:ext cx="1280160" cy="286067"/>
        </a:xfrm>
        <a:prstGeom prst="roundRect">
          <a:avLst>
            <a:gd name="adj" fmla="val 10500"/>
          </a:avLst>
        </a:prstGeom>
        <a:solidFill>
          <a:schemeClr val="lt2">
            <a:alpha val="90000"/>
            <a:hueOff val="0"/>
            <a:satOff val="0"/>
            <a:lumOff val="0"/>
            <a:alphaOff val="0"/>
          </a:schemeClr>
        </a:solidFill>
        <a:ln w="10000" cap="flat" cmpd="sng" algn="ctr">
          <a:solidFill>
            <a:schemeClr val="dk2">
              <a:hueOff val="0"/>
              <a:satOff val="0"/>
              <a:lumOff val="0"/>
              <a:alphaOff val="0"/>
            </a:schemeClr>
          </a:solidFill>
          <a:prstDash val="solid"/>
        </a:ln>
        <a:effectLst>
          <a:outerShdw blurRad="31750" dist="25400" dir="5400000"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Administration</a:t>
          </a:r>
          <a:endParaRPr lang="en-US" sz="1200" kern="1200" dirty="0"/>
        </a:p>
      </dsp:txBody>
      <dsp:txXfrm>
        <a:off x="213360" y="1857834"/>
        <a:ext cx="1280160" cy="286067"/>
      </dsp:txXfrm>
    </dsp:sp>
    <dsp:sp modelId="{7998AF59-FE9D-4C49-949C-E359A8AE9F67}">
      <dsp:nvSpPr>
        <dsp:cNvPr id="0" name=""/>
        <dsp:cNvSpPr/>
      </dsp:nvSpPr>
      <dsp:spPr>
        <a:xfrm>
          <a:off x="213360" y="2157543"/>
          <a:ext cx="1280160" cy="286067"/>
        </a:xfrm>
        <a:prstGeom prst="roundRect">
          <a:avLst>
            <a:gd name="adj" fmla="val 10500"/>
          </a:avLst>
        </a:prstGeom>
        <a:solidFill>
          <a:schemeClr val="lt2">
            <a:alpha val="90000"/>
            <a:hueOff val="0"/>
            <a:satOff val="0"/>
            <a:lumOff val="0"/>
            <a:alphaOff val="0"/>
          </a:schemeClr>
        </a:solidFill>
        <a:ln w="10000" cap="flat" cmpd="sng" algn="ctr">
          <a:solidFill>
            <a:schemeClr val="dk2">
              <a:hueOff val="0"/>
              <a:satOff val="0"/>
              <a:lumOff val="0"/>
              <a:alphaOff val="0"/>
            </a:schemeClr>
          </a:solidFill>
          <a:prstDash val="solid"/>
        </a:ln>
        <a:effectLst>
          <a:outerShdw blurRad="31750" dist="25400" dir="5400000"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Finance</a:t>
          </a:r>
          <a:endParaRPr lang="en-US" sz="1200" kern="1200" dirty="0"/>
        </a:p>
      </dsp:txBody>
      <dsp:txXfrm>
        <a:off x="213360" y="2157543"/>
        <a:ext cx="1280160" cy="286067"/>
      </dsp:txXfrm>
    </dsp:sp>
    <dsp:sp modelId="{998B5D2E-AD8A-42B1-960C-EB597EB50C8E}">
      <dsp:nvSpPr>
        <dsp:cNvPr id="0" name=""/>
        <dsp:cNvSpPr/>
      </dsp:nvSpPr>
      <dsp:spPr>
        <a:xfrm>
          <a:off x="213360" y="2457253"/>
          <a:ext cx="1280160" cy="286067"/>
        </a:xfrm>
        <a:prstGeom prst="roundRect">
          <a:avLst>
            <a:gd name="adj" fmla="val 10500"/>
          </a:avLst>
        </a:prstGeom>
        <a:solidFill>
          <a:schemeClr val="lt2">
            <a:alpha val="90000"/>
            <a:hueOff val="0"/>
            <a:satOff val="0"/>
            <a:lumOff val="0"/>
            <a:alphaOff val="0"/>
          </a:schemeClr>
        </a:solidFill>
        <a:ln w="10000" cap="flat" cmpd="sng" algn="ctr">
          <a:solidFill>
            <a:schemeClr val="dk2">
              <a:hueOff val="0"/>
              <a:satOff val="0"/>
              <a:lumOff val="0"/>
              <a:alphaOff val="0"/>
            </a:schemeClr>
          </a:solidFill>
          <a:prstDash val="solid"/>
        </a:ln>
        <a:effectLst>
          <a:outerShdw blurRad="31750" dist="25400" dir="5400000"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Programs &amp; Services</a:t>
          </a:r>
          <a:endParaRPr lang="en-US" sz="1200" kern="1200" dirty="0"/>
        </a:p>
      </dsp:txBody>
      <dsp:txXfrm>
        <a:off x="213360" y="2457253"/>
        <a:ext cx="1280160" cy="286067"/>
      </dsp:txXfrm>
    </dsp:sp>
    <dsp:sp modelId="{4546CB22-1205-4310-8829-7B6F43CBF7B5}">
      <dsp:nvSpPr>
        <dsp:cNvPr id="0" name=""/>
        <dsp:cNvSpPr/>
      </dsp:nvSpPr>
      <dsp:spPr>
        <a:xfrm>
          <a:off x="213360" y="2756962"/>
          <a:ext cx="1280160" cy="286067"/>
        </a:xfrm>
        <a:prstGeom prst="roundRect">
          <a:avLst>
            <a:gd name="adj" fmla="val 10500"/>
          </a:avLst>
        </a:prstGeom>
        <a:solidFill>
          <a:schemeClr val="lt2">
            <a:alpha val="90000"/>
            <a:hueOff val="0"/>
            <a:satOff val="0"/>
            <a:lumOff val="0"/>
            <a:alphaOff val="0"/>
          </a:schemeClr>
        </a:solidFill>
        <a:ln w="10000" cap="flat" cmpd="sng" algn="ctr">
          <a:solidFill>
            <a:schemeClr val="dk2">
              <a:hueOff val="0"/>
              <a:satOff val="0"/>
              <a:lumOff val="0"/>
              <a:alphaOff val="0"/>
            </a:schemeClr>
          </a:solidFill>
          <a:prstDash val="solid"/>
        </a:ln>
        <a:effectLst>
          <a:outerShdw blurRad="31750" dist="25400" dir="5400000"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Marketing</a:t>
          </a:r>
          <a:endParaRPr lang="en-US" sz="1200" kern="1200" dirty="0"/>
        </a:p>
      </dsp:txBody>
      <dsp:txXfrm>
        <a:off x="213360" y="2756962"/>
        <a:ext cx="1280160" cy="286067"/>
      </dsp:txXfrm>
    </dsp:sp>
    <dsp:sp modelId="{13A50A7D-52E9-4DE9-8477-ED820248E773}">
      <dsp:nvSpPr>
        <dsp:cNvPr id="0" name=""/>
        <dsp:cNvSpPr/>
      </dsp:nvSpPr>
      <dsp:spPr>
        <a:xfrm>
          <a:off x="213360" y="3056672"/>
          <a:ext cx="1280160" cy="286067"/>
        </a:xfrm>
        <a:prstGeom prst="roundRect">
          <a:avLst>
            <a:gd name="adj" fmla="val 10500"/>
          </a:avLst>
        </a:prstGeom>
        <a:solidFill>
          <a:schemeClr val="lt2">
            <a:alpha val="90000"/>
            <a:hueOff val="0"/>
            <a:satOff val="0"/>
            <a:lumOff val="0"/>
            <a:alphaOff val="0"/>
          </a:schemeClr>
        </a:solidFill>
        <a:ln w="10000" cap="flat" cmpd="sng" algn="ctr">
          <a:solidFill>
            <a:schemeClr val="dk2">
              <a:hueOff val="0"/>
              <a:satOff val="0"/>
              <a:lumOff val="0"/>
              <a:alphaOff val="0"/>
            </a:schemeClr>
          </a:solidFill>
          <a:prstDash val="solid"/>
        </a:ln>
        <a:effectLst>
          <a:outerShdw blurRad="31750" dist="25400" dir="5400000"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Fundraising</a:t>
          </a:r>
          <a:endParaRPr lang="en-US" sz="1200" kern="1200" dirty="0"/>
        </a:p>
      </dsp:txBody>
      <dsp:txXfrm>
        <a:off x="213360" y="3056672"/>
        <a:ext cx="1280160" cy="286067"/>
      </dsp:txXfrm>
    </dsp:sp>
    <dsp:sp modelId="{F20CA0F8-006B-4B60-9A50-B3F1F2727E9E}">
      <dsp:nvSpPr>
        <dsp:cNvPr id="0" name=""/>
        <dsp:cNvSpPr/>
      </dsp:nvSpPr>
      <dsp:spPr>
        <a:xfrm>
          <a:off x="213360" y="3356381"/>
          <a:ext cx="1280160" cy="286067"/>
        </a:xfrm>
        <a:prstGeom prst="roundRect">
          <a:avLst>
            <a:gd name="adj" fmla="val 10500"/>
          </a:avLst>
        </a:prstGeom>
        <a:solidFill>
          <a:schemeClr val="lt2">
            <a:alpha val="90000"/>
            <a:hueOff val="0"/>
            <a:satOff val="0"/>
            <a:lumOff val="0"/>
            <a:alphaOff val="0"/>
          </a:schemeClr>
        </a:solidFill>
        <a:ln w="10000" cap="flat" cmpd="sng" algn="ctr">
          <a:solidFill>
            <a:schemeClr val="dk2">
              <a:hueOff val="0"/>
              <a:satOff val="0"/>
              <a:lumOff val="0"/>
              <a:alphaOff val="0"/>
            </a:schemeClr>
          </a:solidFill>
          <a:prstDash val="solid"/>
        </a:ln>
        <a:effectLst>
          <a:outerShdw blurRad="31750" dist="25400" dir="5400000" rotWithShape="0">
            <a:srgbClr val="000000">
              <a:alpha val="50000"/>
            </a:srgbClr>
          </a:outerShdw>
        </a:effectLst>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kern="1200" dirty="0" smtClean="0"/>
            <a:t>Volunteers</a:t>
          </a:r>
          <a:endParaRPr lang="en-US" sz="1200" kern="1200" dirty="0"/>
        </a:p>
      </dsp:txBody>
      <dsp:txXfrm>
        <a:off x="213360" y="3356381"/>
        <a:ext cx="1280160" cy="286067"/>
      </dsp:txXfrm>
    </dsp:sp>
    <dsp:sp modelId="{6D4F705E-5574-4EA2-BC8E-E1C4D12B2C85}">
      <dsp:nvSpPr>
        <dsp:cNvPr id="0" name=""/>
        <dsp:cNvSpPr/>
      </dsp:nvSpPr>
      <dsp:spPr>
        <a:xfrm>
          <a:off x="1752583" y="938707"/>
          <a:ext cx="6614160" cy="2684377"/>
        </a:xfrm>
        <a:prstGeom prst="roundRect">
          <a:avLst>
            <a:gd name="adj" fmla="val 10500"/>
          </a:avLst>
        </a:prstGeom>
        <a:gradFill rotWithShape="0">
          <a:gsLst>
            <a:gs pos="0">
              <a:schemeClr val="dk2">
                <a:hueOff val="0"/>
                <a:satOff val="0"/>
                <a:lumOff val="0"/>
                <a:alphaOff val="0"/>
              </a:schemeClr>
            </a:gs>
            <a:gs pos="90000">
              <a:schemeClr val="dk2">
                <a:hueOff val="0"/>
                <a:satOff val="0"/>
                <a:lumOff val="0"/>
                <a:alphaOff val="0"/>
                <a:shade val="100000"/>
              </a:schemeClr>
            </a:gs>
            <a:gs pos="100000">
              <a:schemeClr val="dk2">
                <a:hueOff val="0"/>
                <a:satOff val="0"/>
                <a:lumOff val="0"/>
                <a:alphaOff val="0"/>
                <a:shade val="85000"/>
              </a:schemeClr>
            </a:gs>
          </a:gsLst>
          <a:path path="circle">
            <a:fillToRect l="100000" t="100000" r="100000" b="100000"/>
          </a:path>
        </a:gradFill>
        <a:ln>
          <a:noFill/>
        </a:ln>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dk2">
              <a:hueOff val="0"/>
              <a:satOff val="0"/>
              <a:lumOff val="0"/>
              <a:alphaOff val="0"/>
              <a:shade val="3000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1704580" numCol="1" spcCol="1270" anchor="ctr" anchorCtr="0">
          <a:noAutofit/>
        </a:bodyPr>
        <a:lstStyle/>
        <a:p>
          <a:pPr lvl="0" algn="l" defTabSz="977900">
            <a:lnSpc>
              <a:spcPct val="90000"/>
            </a:lnSpc>
            <a:spcBef>
              <a:spcPct val="0"/>
            </a:spcBef>
            <a:spcAft>
              <a:spcPct val="35000"/>
            </a:spcAft>
          </a:pPr>
          <a:r>
            <a:rPr lang="en-US" sz="2200" kern="1200" dirty="0" smtClean="0"/>
            <a:t>Select a Level for each Function…</a:t>
          </a:r>
        </a:p>
        <a:p>
          <a:pPr lvl="0" algn="l" defTabSz="977900">
            <a:lnSpc>
              <a:spcPct val="90000"/>
            </a:lnSpc>
            <a:spcBef>
              <a:spcPct val="0"/>
            </a:spcBef>
            <a:spcAft>
              <a:spcPct val="35000"/>
            </a:spcAft>
          </a:pPr>
          <a:r>
            <a:rPr lang="en-US" sz="2200" kern="1200" dirty="0" smtClean="0"/>
            <a:t>			            then answer the questions</a:t>
          </a:r>
          <a:endParaRPr lang="en-US" sz="2200" kern="1200" dirty="0"/>
        </a:p>
      </dsp:txBody>
      <dsp:txXfrm>
        <a:off x="1752583" y="938707"/>
        <a:ext cx="6614160" cy="2684377"/>
      </dsp:txXfrm>
    </dsp:sp>
    <dsp:sp modelId="{C433BB7F-EB9E-4FA5-BCA0-328D6680B286}">
      <dsp:nvSpPr>
        <dsp:cNvPr id="0" name=""/>
        <dsp:cNvSpPr/>
      </dsp:nvSpPr>
      <dsp:spPr>
        <a:xfrm>
          <a:off x="1801356" y="2016193"/>
          <a:ext cx="2389643" cy="1440271"/>
        </a:xfrm>
        <a:prstGeom prst="roundRect">
          <a:avLst>
            <a:gd name="adj" fmla="val 10500"/>
          </a:avLst>
        </a:prstGeom>
        <a:solidFill>
          <a:schemeClr val="lt1"/>
        </a:solidFill>
        <a:ln w="1905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53340" tIns="53340" rIns="53340" bIns="53340" numCol="1" spcCol="1270" anchor="ctr" anchorCtr="0">
          <a:noAutofit/>
        </a:bodyPr>
        <a:lstStyle/>
        <a:p>
          <a:pPr lvl="0" algn="l" defTabSz="622300">
            <a:lnSpc>
              <a:spcPct val="90000"/>
            </a:lnSpc>
            <a:spcBef>
              <a:spcPct val="0"/>
            </a:spcBef>
            <a:spcAft>
              <a:spcPct val="35000"/>
            </a:spcAft>
          </a:pPr>
          <a:r>
            <a:rPr lang="en-US" sz="1400" kern="1200" dirty="0" smtClean="0"/>
            <a:t>Review, then select the best match from 4-6 Levels (or scenarios) of organizational sophistication</a:t>
          </a:r>
          <a:endParaRPr lang="en-US" sz="1400" kern="1200" dirty="0"/>
        </a:p>
      </dsp:txBody>
      <dsp:txXfrm>
        <a:off x="1801356" y="2016193"/>
        <a:ext cx="2389643" cy="1440271"/>
      </dsp:txXfrm>
    </dsp:sp>
    <dsp:sp modelId="{3BB33D76-0AE6-4D44-9D9A-630E875A486A}">
      <dsp:nvSpPr>
        <dsp:cNvPr id="0" name=""/>
        <dsp:cNvSpPr/>
      </dsp:nvSpPr>
      <dsp:spPr>
        <a:xfrm>
          <a:off x="4343415" y="2264839"/>
          <a:ext cx="3913656" cy="984338"/>
        </a:xfrm>
        <a:prstGeom prst="roundRect">
          <a:avLst>
            <a:gd name="adj" fmla="val 10500"/>
          </a:avLst>
        </a:prstGeom>
        <a:solidFill>
          <a:schemeClr val="lt1"/>
        </a:solidFill>
        <a:ln w="19050" cap="flat" cmpd="sng" algn="ctr">
          <a:solidFill>
            <a:schemeClr val="accent1"/>
          </a:solidFill>
          <a:prstDash val="solid"/>
        </a:ln>
        <a:effectLst/>
      </dsp:spPr>
      <dsp:style>
        <a:lnRef idx="2">
          <a:schemeClr val="accent1"/>
        </a:lnRef>
        <a:fillRef idx="1">
          <a:schemeClr val="lt1"/>
        </a:fillRef>
        <a:effectRef idx="0">
          <a:schemeClr val="accent1"/>
        </a:effectRef>
        <a:fontRef idx="minor">
          <a:schemeClr val="dk1"/>
        </a:fontRef>
      </dsp:style>
      <dsp:txBody>
        <a:bodyPr spcFirstLastPara="0" vert="horz" wrap="square" lIns="45720" tIns="45720" rIns="45720" bIns="85344" numCol="1" spcCol="1270" anchor="t" anchorCtr="0">
          <a:noAutofit/>
        </a:bodyPr>
        <a:lstStyle/>
        <a:p>
          <a:pPr lvl="0" algn="l" defTabSz="533400">
            <a:lnSpc>
              <a:spcPct val="90000"/>
            </a:lnSpc>
            <a:spcBef>
              <a:spcPct val="0"/>
            </a:spcBef>
            <a:spcAft>
              <a:spcPct val="35000"/>
            </a:spcAft>
          </a:pPr>
          <a:r>
            <a:rPr lang="en-US" sz="1200" kern="1200" dirty="0" smtClean="0">
              <a:solidFill>
                <a:srgbClr val="000000"/>
              </a:solidFill>
            </a:rPr>
            <a:t>Answer the particular set of questions for the Level selected and, upon completion of the Assessment, you will receive comparative scores - one for the organization and one for each of the 9 business Functions.</a:t>
          </a:r>
        </a:p>
      </dsp:txBody>
      <dsp:txXfrm>
        <a:off x="4343415" y="2264839"/>
        <a:ext cx="3913656" cy="984338"/>
      </dsp:txXfrm>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RadialCluster">
  <dgm:title val=""/>
  <dgm:desc val=""/>
  <dgm:catLst>
    <dgm:cat type="relationship" pri="19500"/>
    <dgm:cat type="cycle" pri="15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useDef="1">
    <dgm:dataModel>
      <dgm:ptLst/>
      <dgm:bg/>
      <dgm:whole/>
    </dgm:dataModel>
  </dgm:styleData>
  <dgm:clrData useDef="1">
    <dgm:dataModel>
      <dgm:ptLst/>
      <dgm:bg/>
      <dgm:whole/>
    </dgm:dataModel>
  </dgm:clrData>
  <dgm:layoutNode name="Name0">
    <dgm:varLst>
      <dgm:chMax val="1"/>
      <dgm:chPref val="1"/>
      <dgm:dir/>
      <dgm:animOne val="branch"/>
      <dgm:animLvl val="lvl"/>
    </dgm:varLst>
    <dgm:alg type="composite">
      <dgm:param type="ar" val="1.00"/>
    </dgm:alg>
    <dgm:shape xmlns:r="http://schemas.openxmlformats.org/officeDocument/2006/relationships" r:blip="">
      <dgm:adjLst/>
    </dgm:shape>
    <dgm:choose name="Name1">
      <dgm:if name="Name2" func="var" arg="dir" op="equ" val="norm">
        <dgm:choose name="Name3">
          <dgm:if name="Name4" axis="ch ch" ptType="node node" cnt="1 0" func="cnt" op="equ" val="1">
            <dgm:constrLst>
              <dgm:constr type="l" for="ch" forName="textCenter"/>
              <dgm:constr type="ctrY" for="ch" forName="textCenter" refType="h" fact="0.5"/>
              <dgm:constr type="w" for="ch" forName="textCenter" refType="w" fact="0.32"/>
              <dgm:constr type="h" for="ch" forName="textCenter" refType="w" refFor="ch" refForName="textCenter"/>
              <dgm:constr type="r" for="ch" forName="cycle_1" refType="w"/>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5" axis="ch ch" ptType="node node" cnt="1 0"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6" axis="ch ch" ptType="node node" cnt="1 0" func="cnt" op="equ" val="3">
            <dgm:choose name="Name7">
              <dgm:if name="Name8" axis="ch ch ch" ptType="node node node" st="1 2 0" cnt="1 1 0" func="cnt" op="equ" val="1">
                <dgm:choose name="Name9">
                  <dgm:if name="Name10"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fact="0.85"/>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12">
                <dgm:choose name="Name13">
                  <dgm:if name="Name14"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15">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r" for="ch" forName="cycle_2" refType="w"/>
                      <dgm:constr type="b" for="ch" forName="cycle_2" refType="h"/>
                      <dgm:constr type="w" for="ch" forName="cycle_2" refType="w" fact="0.46"/>
                      <dgm:constr type="h" for="ch" forName="cycle_2" refType="h" fact="0.54"/>
                      <dgm:constr type="diam" for="ch" forName="cycle_2" refType="w" fact="0.5"/>
                      <dgm:constr type="l" for="ch" forName="cycle_3"/>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16" axis="ch ch" ptType="node node" cnt="1 0"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r" for="ch" forName="cycle_2" refType="w"/>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l" for="ch" forName="cycle_4"/>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17" axis="ch ch" ptType="node node" cnt="1 0"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24"/>
              <dgm:constr type="w" for="ch" forName="cycle_2" refType="w" fact="0.33"/>
              <dgm:constr type="h" for="ch" forName="cycle_2" refType="w" refFor="ch" refForName="cycle_2"/>
              <dgm:constr type="r" for="ch" forName="cycle_3" refType="w" fact="0.89"/>
              <dgm:constr type="b" for="ch" forName="cycle_3" refType="h"/>
              <dgm:constr type="w" for="ch" forName="cycle_3" refType="w" fact="0.33"/>
              <dgm:constr type="h" for="ch" forName="cycle_3" refType="w" refFor="ch" refForName="cycle_3"/>
              <dgm:constr type="l" for="ch" forName="cycle_4" refType="w" fact="0.11"/>
              <dgm:constr type="b" for="ch" forName="cycle_4" refType="h"/>
              <dgm:constr type="w" for="ch" forName="cycle_4" refType="w" fact="0.33"/>
              <dgm:constr type="h" for="ch" forName="cycle_4" refType="w" refFor="ch" refForName="cycle_4"/>
              <dgm:constr type="l" for="ch" forName="cycle_5"/>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18" axis="ch ch" ptType="node node" cnt="1 0"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r" for="ch" forName="cycle_2" refType="w"/>
              <dgm:constr type="t" for="ch" forName="cycle_2" refType="h" fact="0.17"/>
              <dgm:constr type="w" for="ch" forName="cycle_2" refType="w" fact="0.33"/>
              <dgm:constr type="h" for="ch" forName="cycle_2" refType="w" refFor="ch" refForName="cycle_2"/>
              <dgm:constr type="r" for="ch" forName="cycle_3" refType="w"/>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l" for="ch" forName="cycle_5"/>
              <dgm:constr type="b" for="ch" forName="cycle_5" refType="h" fact="0.83"/>
              <dgm:constr type="w" for="ch" forName="cycle_5" refType="w" fact="0.33"/>
              <dgm:constr type="h" for="ch" forName="cycle_5" refType="w" refFor="ch" refForName="cycle_5"/>
              <dgm:constr type="l" for="ch" forName="cycle_6"/>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19">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r" for="ch" forName="cycle_2" refType="w" fact="0.938"/>
              <dgm:constr type="t" for="ch" forName="cycle_2" refType="h" fact="0.141"/>
              <dgm:constr type="w" for="ch" forName="cycle_2" refType="w" fact="0.263"/>
              <dgm:constr type="h" for="ch" forName="cycle_2" refType="w" refFor="ch" refForName="cycle_2"/>
              <dgm:constr type="r" for="ch" forName="cycle_3" refType="w"/>
              <dgm:constr type="b" for="ch" forName="cycle_3" refType="h" fact="0.74"/>
              <dgm:constr type="w" for="ch" forName="cycle_3" refType="w" fact="0.263"/>
              <dgm:constr type="h" for="ch" forName="cycle_3" refType="w" refFor="ch" refForName="cycle_3"/>
              <dgm:constr type="r" for="ch" forName="cycle_4" refType="w" fact="0.8"/>
              <dgm:constr type="b" for="ch" forName="cycle_4" refType="h"/>
              <dgm:constr type="w" for="ch" forName="cycle_4" refType="w" fact="0.263"/>
              <dgm:constr type="h" for="ch" forName="cycle_4" refType="w" refFor="ch" refForName="cycle_4"/>
              <dgm:constr type="l" for="ch" forName="cycle_5" refType="w" fact="0.2"/>
              <dgm:constr type="b" for="ch" forName="cycle_5" refType="h"/>
              <dgm:constr type="w" for="ch" forName="cycle_5" refType="w" fact="0.263"/>
              <dgm:constr type="h" for="ch" forName="cycle_5" refType="w" refFor="ch" refForName="cycle_5"/>
              <dgm:constr type="l" for="ch" forName="cycle_6"/>
              <dgm:constr type="b" for="ch" forName="cycle_6" refType="h" fact="0.74"/>
              <dgm:constr type="w" for="ch" forName="cycle_6" refType="w" fact="0.263"/>
              <dgm:constr type="h" for="ch" forName="cycle_6" refType="w" refFor="ch" refForName="cycle_6"/>
              <dgm:constr type="l" for="ch" forName="cycle_7" refType="w" fact="0.062"/>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if>
      <dgm:else name="Name20">
        <dgm:choose name="Name21">
          <dgm:if name="Name22" axis="ch ch" ptType="node node" func="cnt" op="equ" val="1">
            <dgm:constrLst>
              <dgm:constr type="r" for="ch" forName="textCenter" refType="w"/>
              <dgm:constr type="ctrY" for="ch" forName="textCenter" refType="h" fact="0.5"/>
              <dgm:constr type="w" for="ch" forName="textCenter" refType="w" fact="0.32"/>
              <dgm:constr type="h" for="ch" forName="textCenter" refType="w" refFor="ch" refForName="textCenter"/>
              <dgm:constr type="l" for="ch" forName="cycle_1"/>
              <dgm:constr type="ctrY" for="ch" forName="cycle_1" refType="h" fact="0.5"/>
              <dgm:constr type="w" for="ch" forName="cycle_1" refType="w" fact="0.56"/>
              <dgm:constr type="h" for="ch" forName="cycle_1" refType="h"/>
              <dgm:constr type="primFontSz" for="ch" forName="textCenter" val="65"/>
              <dgm:constr type="primFontSz" for="des" forName="childCenter1" val="65"/>
              <dgm:constr type="primFontSz" for="des" forName="text1" op="equ" val="65"/>
              <dgm:constr type="userS" for="des" ptType="node" refType="w" refFor="ch" refForName="textCenter" fact="0.67"/>
            </dgm:constrLst>
          </dgm:if>
          <dgm:if name="Name23" axis="ch ch" ptType="node node" func="cnt" op="equ" val="2">
            <dgm:constrLst>
              <dgm:constr type="ctrX" for="ch" forName="textCenter" refType="w" fact="0.5"/>
              <dgm:constr type="ctrY" for="ch" forName="textCenter" refType="h" fact="0.5"/>
              <dgm:constr type="w" for="ch" forName="textCenter" refType="w" fact="0.25"/>
              <dgm:constr type="h" for="ch" forName="textCenter" refType="w" refFor="ch" refForName="textCenter"/>
              <dgm:constr type="ctrX" for="ch" forName="cycle_1" refType="w" fact="0.5"/>
              <dgm:constr type="t" for="ch" forName="cycle_1"/>
              <dgm:constr type="w" for="ch" forName="cycle_1" refType="w"/>
              <dgm:constr type="h" for="ch" forName="cycle_1" refType="h" fact="0.34"/>
              <dgm:constr type="ctrX" for="ch" forName="cycle_2" refType="w" fact="0.5"/>
              <dgm:constr type="b" for="ch" forName="cycle_2" refType="h"/>
              <dgm:constr type="w" for="ch" forName="cycle_2" refType="w"/>
              <dgm:constr type="h" for="ch" forName="cycle_2" refType="h" fact="0.34"/>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userS" for="des" ptType="node" refType="w" refFor="ch" refForName="textCenter" fact="0.67"/>
            </dgm:constrLst>
          </dgm:if>
          <dgm:if name="Name24" axis="ch ch" ptType="node node" func="cnt" op="equ" val="3">
            <dgm:choose name="Name25">
              <dgm:if name="Name26" axis="ch ch ch" ptType="node node node" st="1 2 0" cnt="1 1 0" func="cnt" op="equ" val="1">
                <dgm:choose name="Name27">
                  <dgm:if name="Name28"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29">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fact="0.85"/>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if>
              <dgm:else name="Name30">
                <dgm:choose name="Name31">
                  <dgm:if name="Name32" axis="ch ch ch" ptType="node node node" st="1 3 0" cnt="1 1 0" func="cnt" op="equ" val="1">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fact="0.85"/>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if>
                  <dgm:else name="Name33">
                    <dgm:constrLst>
                      <dgm:constr type="ctrX" for="ch" forName="textCenter" refType="w" fact="0.5"/>
                      <dgm:constr type="t" for="ch" forName="textCenter" refType="h" fact="0.436"/>
                      <dgm:constr type="w" for="ch" forName="textCenter" refType="w" fact="0.21"/>
                      <dgm:constr type="h" for="ch" forName="textCenter" refType="w" refFor="ch" refForName="textCenter"/>
                      <dgm:constr type="ctrX" for="ch" forName="cycle_1" refType="w" fact="0.5"/>
                      <dgm:constr type="t" for="ch" forName="cycle_1"/>
                      <dgm:constr type="w" for="ch" forName="cycle_1" refType="w" fact="0.61"/>
                      <dgm:constr type="h" for="ch" forName="cycle_1" refType="h" fact="0.36"/>
                      <dgm:constr type="diam" for="ch" forName="cycle_1" refType="w" fact="0.5"/>
                      <dgm:constr type="l" for="ch" forName="cycle_2"/>
                      <dgm:constr type="b" for="ch" forName="cycle_2" refType="h"/>
                      <dgm:constr type="w" for="ch" forName="cycle_2" refType="w" fact="0.46"/>
                      <dgm:constr type="h" for="ch" forName="cycle_2" refType="h" fact="0.54"/>
                      <dgm:constr type="diam" for="ch" forName="cycle_2" refType="w" fact="0.5"/>
                      <dgm:constr type="r" for="ch" forName="cycle_3" refType="w"/>
                      <dgm:constr type="b" for="ch" forName="cycle_3" refType="h"/>
                      <dgm:constr type="w" for="ch" forName="cycle_3" refType="w" fact="0.46"/>
                      <dgm:constr type="h" for="ch" forName="cycle_3" refType="h" fact="0.54"/>
                      <dgm:constr type="diam" for="ch" forName="cycle_3" refType="w"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userS" for="des" ptType="node" refType="w" refFor="ch" refForName="textCenter" fact="0.67"/>
                    </dgm:constrLst>
                  </dgm:else>
                </dgm:choose>
              </dgm:else>
            </dgm:choose>
          </dgm:if>
          <dgm:if name="Name34" axis="ch ch" ptType="node node" func="cnt" op="equ" val="4">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5"/>
              <dgm:constr type="h" for="ch" forName="cycle_1" refType="h" fact="0.33"/>
              <dgm:constr type="l" for="ch" forName="cycle_2"/>
              <dgm:constr type="ctrY" for="ch" forName="cycle_2" refType="h" fact="0.5"/>
              <dgm:constr type="w" for="ch" forName="cycle_2" refType="w" fact="0.33"/>
              <dgm:constr type="h" for="ch" forName="cycle_2" refType="h" fact="0.5"/>
              <dgm:constr type="ctrX" for="ch" forName="cycle_3" refType="w" fact="0.5"/>
              <dgm:constr type="b" for="ch" forName="cycle_3" refType="h"/>
              <dgm:constr type="w" for="ch" forName="cycle_3" refType="w" fact="0.5"/>
              <dgm:constr type="h" for="ch" forName="cycle_3" refType="h" fact="0.33"/>
              <dgm:constr type="r" for="ch" forName="cycle_4" refType="w"/>
              <dgm:constr type="ctrY" for="ch" forName="cycle_4" refType="h" fact="0.5"/>
              <dgm:constr type="w" for="ch" forName="cycle_4" refType="w" fact="0.33"/>
              <dgm:constr type="h" for="ch" forName="cycle_4" refType="h" fact="0.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userS" for="des" ptType="node" refType="w" refFor="ch" refForName="textCenter" fact="0.67"/>
            </dgm:constrLst>
          </dgm:if>
          <dgm:if name="Name35" axis="ch ch" ptType="node node" func="cnt" op="equ" val="5">
            <dgm:constrLst>
              <dgm:constr type="ctrX" for="ch" forName="textCenter" refType="w" fact="0.5"/>
              <dgm:constr type="t" for="ch" forName="textCenter" refType="h" fact="0.42"/>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24"/>
              <dgm:constr type="w" for="ch" forName="cycle_2" refType="w" fact="0.33"/>
              <dgm:constr type="h" for="ch" forName="cycle_2" refType="w" refFor="ch" refForName="cycle_2"/>
              <dgm:constr type="l" for="ch" forName="cycle_3" refType="w" fact="0.11"/>
              <dgm:constr type="b" for="ch" forName="cycle_3" refType="h"/>
              <dgm:constr type="w" for="ch" forName="cycle_3" refType="w" fact="0.33"/>
              <dgm:constr type="h" for="ch" forName="cycle_3" refType="w" refFor="ch" refForName="cycle_3"/>
              <dgm:constr type="r" for="ch" forName="cycle_4" refType="w" fact="0.89"/>
              <dgm:constr type="b" for="ch" forName="cycle_4" refType="h"/>
              <dgm:constr type="w" for="ch" forName="cycle_4" refType="w" fact="0.33"/>
              <dgm:constr type="h" for="ch" forName="cycle_4" refType="w" refFor="ch" refForName="cycle_4"/>
              <dgm:constr type="r" for="ch" forName="cycle_5" refType="w"/>
              <dgm:constr type="t" for="ch" forName="cycle_5" refType="h" fact="0.24"/>
              <dgm:constr type="w" for="ch" forName="cycle_5" refType="w" fact="0.33"/>
              <dgm:constr type="h" for="ch" forName="cycle_5" refType="w" refFor="ch" refForName="cycle_5"/>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userS" for="des" ptType="node" refType="w" refFor="ch" refForName="textCenter" fact="0.67"/>
            </dgm:constrLst>
          </dgm:if>
          <dgm:if name="Name36" axis="ch ch" ptType="node node" func="cnt" op="equ" val="6">
            <dgm:constrLst>
              <dgm:constr type="ctrX" for="ch" forName="textCenter" refType="w" fact="0.5"/>
              <dgm:constr type="ctrY" for="ch" forName="textCenter" refType="h" fact="0.5"/>
              <dgm:constr type="w" for="ch" forName="textCenter" refType="w" fact="0.2"/>
              <dgm:constr type="h" for="ch" forName="textCenter" refType="w" refFor="ch" refForName="textCenter"/>
              <dgm:constr type="ctrX" for="ch" forName="cycle_1" refType="w" fact="0.5"/>
              <dgm:constr type="t" for="ch" forName="cycle_1"/>
              <dgm:constr type="w" for="ch" forName="cycle_1" refType="w" fact="0.33"/>
              <dgm:constr type="h" for="ch" forName="cycle_1" refType="w" refFor="ch" refForName="cycle_1"/>
              <dgm:constr type="l" for="ch" forName="cycle_2"/>
              <dgm:constr type="t" for="ch" forName="cycle_2" refType="h" fact="0.17"/>
              <dgm:constr type="w" for="ch" forName="cycle_2" refType="w" fact="0.33"/>
              <dgm:constr type="h" for="ch" forName="cycle_2" refType="w" refFor="ch" refForName="cycle_2"/>
              <dgm:constr type="l" for="ch" forName="cycle_3"/>
              <dgm:constr type="b" for="ch" forName="cycle_3" refType="h" fact="0.83"/>
              <dgm:constr type="w" for="ch" forName="cycle_3" refType="w" fact="0.33"/>
              <dgm:constr type="h" for="ch" forName="cycle_3" refType="w" refFor="ch" refForName="cycle_3"/>
              <dgm:constr type="ctrX" for="ch" forName="cycle_4" refType="w" fact="0.5"/>
              <dgm:constr type="b" for="ch" forName="cycle_4" refType="h"/>
              <dgm:constr type="w" for="ch" forName="cycle_4" refType="w" fact="0.33"/>
              <dgm:constr type="h" for="ch" forName="cycle_4" refType="w" refFor="ch" refForName="cycle_4"/>
              <dgm:constr type="r" for="ch" forName="cycle_5" refType="w"/>
              <dgm:constr type="b" for="ch" forName="cycle_5" refType="h" fact="0.83"/>
              <dgm:constr type="w" for="ch" forName="cycle_5" refType="w" fact="0.33"/>
              <dgm:constr type="h" for="ch" forName="cycle_5" refType="w" refFor="ch" refForName="cycle_5"/>
              <dgm:constr type="r" for="ch" forName="cycle_6" refType="w"/>
              <dgm:constr type="t" for="ch" forName="cycle_6" refType="h" fact="0.17"/>
              <dgm:constr type="w" for="ch" forName="cycle_6" refType="w" fact="0.33"/>
              <dgm:constr type="h" for="ch" forName="cycle_6" refType="w" refFor="ch" refForName="cycle_6"/>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userS" for="des" ptType="node" refType="w" refFor="ch" refForName="textCenter" fact="0.67"/>
            </dgm:constrLst>
          </dgm:if>
          <dgm:else name="Name37">
            <dgm:constrLst>
              <dgm:constr type="ctrX" for="ch" forName="textCenter" refType="w" fact="0.5"/>
              <dgm:constr type="t" for="ch" forName="textCenter" refType="h" fact="0.444"/>
              <dgm:constr type="w" for="ch" forName="textCenter" refType="w" fact="0.167"/>
              <dgm:constr type="h" for="ch" forName="textCenter" refType="w" refFor="ch" refForName="textCenter"/>
              <dgm:constr type="ctrX" for="ch" forName="cycle_1" refType="w" fact="0.5"/>
              <dgm:constr type="t" for="ch" forName="cycle_1"/>
              <dgm:constr type="w" for="ch" forName="cycle_1" refType="w" fact="0.263"/>
              <dgm:constr type="h" for="ch" forName="cycle_1" refType="w" refFor="ch" refForName="cycle_1"/>
              <dgm:constr type="l" for="ch" forName="cycle_2" refType="w" fact="0.062"/>
              <dgm:constr type="t" for="ch" forName="cycle_2" refType="h" fact="0.141"/>
              <dgm:constr type="w" for="ch" forName="cycle_2" refType="w" fact="0.263"/>
              <dgm:constr type="h" for="ch" forName="cycle_2" refType="w" refFor="ch" refForName="cycle_2"/>
              <dgm:constr type="l" for="ch" forName="cycle_3"/>
              <dgm:constr type="b" for="ch" forName="cycle_3" refType="h" fact="0.74"/>
              <dgm:constr type="w" for="ch" forName="cycle_3" refType="w" fact="0.263"/>
              <dgm:constr type="h" for="ch" forName="cycle_3" refType="w" refFor="ch" refForName="cycle_3"/>
              <dgm:constr type="l" for="ch" forName="cycle_4" refType="w" fact="0.2"/>
              <dgm:constr type="b" for="ch" forName="cycle_4" refType="h"/>
              <dgm:constr type="w" for="ch" forName="cycle_4" refType="w" fact="0.263"/>
              <dgm:constr type="h" for="ch" forName="cycle_4" refType="w" refFor="ch" refForName="cycle_4"/>
              <dgm:constr type="r" for="ch" forName="cycle_5" refType="w" fact="0.8"/>
              <dgm:constr type="b" for="ch" forName="cycle_5" refType="h"/>
              <dgm:constr type="w" for="ch" forName="cycle_5" refType="w" fact="0.263"/>
              <dgm:constr type="h" for="ch" forName="cycle_5" refType="w" refFor="ch" refForName="cycle_5"/>
              <dgm:constr type="r" for="ch" forName="cycle_6" refType="w"/>
              <dgm:constr type="b" for="ch" forName="cycle_6" refType="h" fact="0.74"/>
              <dgm:constr type="w" for="ch" forName="cycle_6" refType="w" fact="0.263"/>
              <dgm:constr type="h" for="ch" forName="cycle_6" refType="w" refFor="ch" refForName="cycle_6"/>
              <dgm:constr type="r" for="ch" forName="cycle_7" refType="w" fact="0.938"/>
              <dgm:constr type="t" for="ch" forName="cycle_7" refType="h" fact="0.141"/>
              <dgm:constr type="w" for="ch" forName="cycle_7" refType="w" fact="0.263"/>
              <dgm:constr type="h" for="ch" forName="cycle_7" refType="w" refFor="ch" refForName="cycle_7"/>
              <dgm:constr type="primFontSz" for="ch" forName="textCenter" val="65"/>
              <dgm:constr type="primFontSz" for="des" forName="childCenter1" val="65"/>
              <dgm:constr type="primFontSz" for="des" forName="text1" op="equ" val="65"/>
              <dgm:constr type="primFontSz" for="des" forName="childCenter2" refType="primFontSz" refFor="des" refForName="childCenter1" op="equ"/>
              <dgm:constr type="primFontSz" for="des" forName="text2" refType="primFontSz" refFor="des" refForName="text1" op="equ"/>
              <dgm:constr type="primFontSz" for="des" forName="childCenter3" refType="primFontSz" refFor="des" refForName="childCenter1" op="equ"/>
              <dgm:constr type="primFontSz" for="des" forName="text3" refType="primFontSz" refFor="des" refForName="text1" op="equ"/>
              <dgm:constr type="primFontSz" for="des" forName="childCenter4" refType="primFontSz" refFor="des" refForName="childCenter1" op="equ"/>
              <dgm:constr type="primFontSz" for="des" forName="text4" refType="primFontSz" refFor="des" refForName="text1" op="equ"/>
              <dgm:constr type="primFontSz" for="des" forName="childCenter5" refType="primFontSz" refFor="des" refForName="childCenter1" op="equ"/>
              <dgm:constr type="primFontSz" for="des" forName="text5" refType="primFontSz" refFor="des" refForName="text1" op="equ"/>
              <dgm:constr type="primFontSz" for="des" forName="childCenter6" refType="primFontSz" refFor="des" refForName="childCenter1" op="equ"/>
              <dgm:constr type="primFontSz" for="des" forName="text6" refType="primFontSz" refFor="des" refForName="text1" op="equ"/>
              <dgm:constr type="primFontSz" for="des" forName="childCenter7" refType="primFontSz" refFor="des" refForName="childCenter1" op="equ"/>
              <dgm:constr type="primFontSz" for="des" forName="text7" refType="primFontSz" refFor="des" refForName="text1" op="equ"/>
              <dgm:constr type="userS" for="des" ptType="node" refType="w" refFor="ch" refForName="textCenter" fact="0.67"/>
            </dgm:constrLst>
          </dgm:else>
        </dgm:choose>
      </dgm:else>
    </dgm:choose>
    <dgm:forEach name="Name38" axis="ch" ptType="node" cnt="1">
      <dgm:choose name="Name39">
        <dgm:if name="Name40" axis="des" func="maxDepth" op="lte" val="1">
          <dgm:layoutNode name="singleCycle">
            <dgm:choose name="Name41">
              <dgm:if name="Name42" axis="ch" ptType="node" func="cnt" op="equ" val="1">
                <dgm:choose name="Name43">
                  <dgm:if name="Name44" func="var" arg="dir" op="equ" val="norm">
                    <dgm:alg type="cycle">
                      <dgm:param type="stAng" val="90"/>
                      <dgm:param type="ctrShpMap" val="fNode"/>
                    </dgm:alg>
                  </dgm:if>
                  <dgm:else name="Name45">
                    <dgm:alg type="cycle">
                      <dgm:param type="stAng" val="-90"/>
                      <dgm:param type="spanAng" val="-360"/>
                      <dgm:param type="ctrShpMap" val="fNode"/>
                    </dgm:alg>
                  </dgm:else>
                </dgm:choose>
              </dgm:if>
              <dgm:else name="Name46">
                <dgm:choose name="Name47">
                  <dgm:if name="Name48" func="var" arg="dir" op="equ" val="norm">
                    <dgm:alg type="cycle">
                      <dgm:param type="ctrShpMap" val="fNode"/>
                    </dgm:alg>
                  </dgm:if>
                  <dgm:else name="Name49">
                    <dgm:alg type="cycle">
                      <dgm:param type="spanAng" val="-360"/>
                      <dgm:param type="ctrShpMap" val="fNode"/>
                    </dgm:alg>
                  </dgm:else>
                </dgm:choose>
              </dgm:else>
            </dgm:choose>
            <dgm:shape xmlns:r="http://schemas.openxmlformats.org/officeDocument/2006/relationships" r:blip="">
              <dgm:adjLst/>
            </dgm:shape>
            <dgm:presOf/>
            <dgm:choose name="Name50">
              <dgm:if name="Name51" axis="ch" ptType="node" func="cnt" op="equ" val="0">
                <dgm:constrLst>
                  <dgm:constr type="w" for="ch" forName="singleCenter" refType="w"/>
                  <dgm:constr type="h" for="ch" forName="singleCenter" refType="w" refFor="ch" refForName="singleCenter"/>
                </dgm:constrLst>
              </dgm:if>
              <dgm:if name="Name52" axis="ch" ptType="node" func="cnt" op="equ" val="1">
                <dgm:constrLst>
                  <dgm:constr type="w" for="ch" forName="singleCenter" refType="w" fact="0.5"/>
                  <dgm:constr type="h" for="ch" forName="singleCenter" refType="w" refFor="ch" refForName="singleCenter"/>
                  <dgm:constr type="userS" for="ch" ptType="node" refType="w" refFor="ch" refForName="singleCenter" fact="0.67"/>
                </dgm:constrLst>
              </dgm:if>
              <dgm:else name="Name53">
                <dgm:constrLst>
                  <dgm:constr type="w" for="ch" forName="singleCenter" refType="w" fact="0.3"/>
                  <dgm:constr type="h" for="ch" forName="singleCenter" refType="w" refFor="ch" refForName="singleCenter"/>
                  <dgm:constr type="userS" for="ch" ptType="node" refType="w" refFor="ch" refForName="singleCenter" fact="0.67"/>
                </dgm:constrLst>
              </dgm:else>
            </dgm:choose>
            <dgm:layoutNode name="singleCenter" styleLbl="node1">
              <dgm:varLst>
                <dgm:chMax val="7"/>
                <dgm:chPref val="7"/>
              </dgm:varLst>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54" axis="ch" cnt="21">
              <dgm:forEach name="Name55" axis="self" ptType="parTrans">
                <dgm:layoutNode name="Name5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57" axis="self" ptType="node">
                <dgm:layoutNode name="text0"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layoutNode>
        </dgm:if>
        <dgm:else name="Name58">
          <dgm:layoutNode name="textCenter" styleLbl="node1">
            <dgm:alg type="tx"/>
            <dgm:shape xmlns:r="http://schemas.openxmlformats.org/officeDocument/2006/relationships" type="roundRect" r:blip="">
              <dgm:adjLst/>
            </dgm:shape>
            <dgm:presOf axis="self" ptType="node"/>
            <dgm:constrLst>
              <dgm:constr type="tMarg" refType="primFontSz" fact="0.2"/>
              <dgm:constr type="bMarg" refType="primFontSz" fact="0.2"/>
              <dgm:constr type="lMarg" refType="primFontSz" fact="0.2"/>
              <dgm:constr type="rMarg" refType="primFontSz" fact="0.2"/>
            </dgm:constrLst>
            <dgm:ruleLst>
              <dgm:rule type="primFontSz" val="5" fact="NaN" max="NaN"/>
            </dgm:ruleLst>
          </dgm:layoutNode>
          <dgm:choose name="Name59">
            <dgm:if name="Name60" axis="ch" ptType="node" func="cnt" op="gte" val="1">
              <dgm:layoutNode name="cycle_1">
                <dgm:choose name="Name61">
                  <dgm:if name="Name62" func="var" arg="dir" op="equ" val="norm">
                    <dgm:choose name="Name63">
                      <dgm:if name="Name64" axis="ch" ptType="node" func="cnt" op="equ" val="1">
                        <dgm:choose name="Name65">
                          <dgm:if name="Name66" axis="ch ch" ptType="node node" st="1 1" cnt="1 0" func="cnt" op="equ" val="1">
                            <dgm:alg type="cycle">
                              <dgm:param type="ctrShpMap" val="fNode"/>
                              <dgm:param type="stAng" val="90"/>
                            </dgm:alg>
                          </dgm:if>
                          <dgm:if name="Name67" axis="ch ch" ptType="node node" st="1 1" cnt="1 0" func="cnt" op="equ" val="2">
                            <dgm:alg type="cycle">
                              <dgm:param type="ctrShpMap" val="fNode"/>
                              <dgm:param type="stAng" val="45"/>
                              <dgm:param type="spanAng" val="90"/>
                            </dgm:alg>
                          </dgm:if>
                          <dgm:else name="Name68">
                            <dgm:alg type="cycle">
                              <dgm:param type="ctrShpMap" val="fNode"/>
                              <dgm:param type="stAng" val="0"/>
                              <dgm:param type="spanAng" val="180"/>
                            </dgm:alg>
                          </dgm:else>
                        </dgm:choose>
                      </dgm:if>
                      <dgm:if name="Name69" axis="ch" ptType="node" func="cnt" op="equ" val="2">
                        <dgm:choose name="Name70">
                          <dgm:if name="Name71" axis="ch ch" ptType="node node" st="1 1" cnt="1 0" func="cnt" op="equ" val="1">
                            <dgm:alg type="cycle">
                              <dgm:param type="ctrShpMap" val="fNode"/>
                              <dgm:param type="stAng" val="0"/>
                            </dgm:alg>
                          </dgm:if>
                          <dgm:if name="Name72" axis="ch ch" ptType="node node" st="1 1" cnt="1 0" func="cnt" op="equ" val="2">
                            <dgm:alg type="cycle">
                              <dgm:param type="ctrShpMap" val="fNode"/>
                              <dgm:param type="stAng" val="315"/>
                              <dgm:param type="spanAng" val="90"/>
                            </dgm:alg>
                          </dgm:if>
                          <dgm:else name="Name73">
                            <dgm:alg type="cycle">
                              <dgm:param type="ctrShpMap" val="fNode"/>
                              <dgm:param type="stAng" val="270"/>
                              <dgm:param type="spanAng" val="180"/>
                            </dgm:alg>
                          </dgm:else>
                        </dgm:choose>
                      </dgm:if>
                      <dgm:if name="Name74" axis="ch" ptType="node" func="cnt" op="equ" val="3">
                        <dgm:choose name="Name75">
                          <dgm:if name="Name76" axis="ch ch" ptType="node node" st="1 1" cnt="1 0" func="cnt" op="equ" val="1">
                            <dgm:alg type="cycle">
                              <dgm:param type="ctrShpMap" val="fNode"/>
                              <dgm:param type="stAng" val="0"/>
                            </dgm:alg>
                          </dgm:if>
                          <dgm:if name="Name77" axis="ch ch" ptType="node node" st="1 1" cnt="1 0" func="cnt" op="equ" val="2">
                            <dgm:alg type="cycle">
                              <dgm:param type="ctrShpMap" val="fNode"/>
                              <dgm:param type="stAng" val="315"/>
                              <dgm:param type="spanAng" val="90"/>
                            </dgm:alg>
                          </dgm:if>
                          <dgm:else name="Name78">
                            <dgm:alg type="cycle">
                              <dgm:param type="ctrShpMap" val="fNode"/>
                              <dgm:param type="stAng" val="270"/>
                              <dgm:param type="spanAng" val="180"/>
                            </dgm:alg>
                          </dgm:else>
                        </dgm:choose>
                      </dgm:if>
                      <dgm:if name="Name79" axis="ch" ptType="node" func="cnt" op="equ" val="4">
                        <dgm:choose name="Name80">
                          <dgm:if name="Name81" axis="ch ch" ptType="node node" st="1 1" cnt="1 0" func="cnt" op="equ" val="1">
                            <dgm:alg type="cycle">
                              <dgm:param type="ctrShpMap" val="fNode"/>
                              <dgm:param type="stAng" val="0"/>
                            </dgm:alg>
                          </dgm:if>
                          <dgm:if name="Name82" axis="ch ch" ptType="node node" st="1 1" cnt="1 0" func="cnt" op="equ" val="2">
                            <dgm:alg type="cycle">
                              <dgm:param type="ctrShpMap" val="fNode"/>
                              <dgm:param type="stAng" val="315"/>
                              <dgm:param type="spanAng" val="90"/>
                            </dgm:alg>
                          </dgm:if>
                          <dgm:else name="Name83">
                            <dgm:alg type="cycle">
                              <dgm:param type="ctrShpMap" val="fNode"/>
                              <dgm:param type="stAng" val="292.5"/>
                              <dgm:param type="spanAng" val="135"/>
                            </dgm:alg>
                          </dgm:else>
                        </dgm:choose>
                      </dgm:if>
                      <dgm:if name="Name84" axis="ch" ptType="node" func="cnt" op="equ" val="5">
                        <dgm:choose name="Name85">
                          <dgm:if name="Name86" axis="ch ch" ptType="node node" st="1 1" cnt="1 0" func="cnt" op="equ" val="1">
                            <dgm:alg type="cycle">
                              <dgm:param type="ctrShpMap" val="fNode"/>
                              <dgm:param type="stAng" val="0"/>
                            </dgm:alg>
                          </dgm:if>
                          <dgm:if name="Name87" axis="ch ch" ptType="node node" st="1 1" cnt="1 0" func="cnt" op="equ" val="2">
                            <dgm:alg type="cycle">
                              <dgm:param type="ctrShpMap" val="fNode"/>
                              <dgm:param type="stAng" val="315"/>
                              <dgm:param type="spanAng" val="90"/>
                            </dgm:alg>
                          </dgm:if>
                          <dgm:else name="Name88">
                            <dgm:alg type="cycle">
                              <dgm:param type="ctrShpMap" val="fNode"/>
                              <dgm:param type="stAng" val="0"/>
                              <dgm:param type="spanAng" val="360"/>
                            </dgm:alg>
                          </dgm:else>
                        </dgm:choose>
                      </dgm:if>
                      <dgm:if name="Name89" axis="ch" ptType="node" func="cnt" op="equ" val="6">
                        <dgm:choose name="Name90">
                          <dgm:if name="Name91" axis="ch ch" ptType="node node" st="1 1" cnt="1 0" func="cnt" op="equ" val="1">
                            <dgm:alg type="cycle">
                              <dgm:param type="ctrShpMap" val="fNode"/>
                              <dgm:param type="stAng" val="0"/>
                            </dgm:alg>
                          </dgm:if>
                          <dgm:if name="Name92" axis="ch ch" ptType="node node" st="1 1" cnt="1 0" func="cnt" op="equ" val="2">
                            <dgm:alg type="cycle">
                              <dgm:param type="ctrShpMap" val="fNode"/>
                              <dgm:param type="stAng" val="315"/>
                              <dgm:param type="spanAng" val="90"/>
                            </dgm:alg>
                          </dgm:if>
                          <dgm:else name="Name93">
                            <dgm:alg type="cycle">
                              <dgm:param type="ctrShpMap" val="fNode"/>
                              <dgm:param type="stAng" val="0"/>
                              <dgm:param type="spanAng" val="360"/>
                            </dgm:alg>
                          </dgm:else>
                        </dgm:choose>
                      </dgm:if>
                      <dgm:if name="Name94" axis="ch" ptType="node" func="cnt" op="gte" val="7">
                        <dgm:choose name="Name95">
                          <dgm:if name="Name96" axis="ch ch" ptType="node node" st="1 1" cnt="1 0" func="cnt" op="equ" val="1">
                            <dgm:alg type="cycle">
                              <dgm:param type="ctrShpMap" val="fNode"/>
                              <dgm:param type="stAng" val="0"/>
                            </dgm:alg>
                          </dgm:if>
                          <dgm:if name="Name97" axis="ch ch" ptType="node node" st="1 1" cnt="1 0" func="cnt" op="equ" val="2">
                            <dgm:alg type="cycle">
                              <dgm:param type="ctrShpMap" val="fNode"/>
                              <dgm:param type="stAng" val="315"/>
                              <dgm:param type="spanAng" val="90"/>
                            </dgm:alg>
                          </dgm:if>
                          <dgm:else name="Name98">
                            <dgm:alg type="cycle">
                              <dgm:param type="ctrShpMap" val="fNode"/>
                              <dgm:param type="stAng" val="0"/>
                              <dgm:param type="spanAng" val="360"/>
                            </dgm:alg>
                          </dgm:else>
                        </dgm:choose>
                      </dgm:if>
                      <dgm:else name="Name99"/>
                    </dgm:choose>
                  </dgm:if>
                  <dgm:else name="Name100">
                    <dgm:choose name="Name101">
                      <dgm:if name="Name102" axis="ch" ptType="node" func="cnt" op="equ" val="1">
                        <dgm:choose name="Name103">
                          <dgm:if name="Name104" axis="ch ch" ptType="node node" st="1 1" cnt="1 0" func="cnt" op="equ" val="1">
                            <dgm:alg type="cycle">
                              <dgm:param type="ctrShpMap" val="fNode"/>
                              <dgm:param type="stAng" val="270"/>
                            </dgm:alg>
                          </dgm:if>
                          <dgm:if name="Name105" axis="ch ch" ptType="node node" st="1 1" cnt="1 0" func="cnt" op="equ" val="2">
                            <dgm:alg type="cycle">
                              <dgm:param type="ctrShpMap" val="fNode"/>
                              <dgm:param type="stAng" val="315"/>
                              <dgm:param type="spanAng" val="-90"/>
                            </dgm:alg>
                          </dgm:if>
                          <dgm:else name="Name106">
                            <dgm:alg type="cycle">
                              <dgm:param type="ctrShpMap" val="fNode"/>
                              <dgm:param type="stAng" val="0"/>
                              <dgm:param type="spanAng" val="-180"/>
                            </dgm:alg>
                          </dgm:else>
                        </dgm:choose>
                      </dgm:if>
                      <dgm:if name="Name107" axis="ch" ptType="node" func="cnt" op="equ" val="2">
                        <dgm:choose name="Name108">
                          <dgm:if name="Name109" axis="ch ch" ptType="node node" st="1 1" cnt="1 0" func="cnt" op="equ" val="1">
                            <dgm:alg type="cycle">
                              <dgm:param type="ctrShpMap" val="fNode"/>
                              <dgm:param type="stAng" val="0"/>
                            </dgm:alg>
                          </dgm:if>
                          <dgm:if name="Name110" axis="ch ch" ptType="node node" st="1 1" cnt="1 0" func="cnt" op="equ" val="2">
                            <dgm:alg type="cycle">
                              <dgm:param type="ctrShpMap" val="fNode"/>
                              <dgm:param type="stAng" val="45"/>
                              <dgm:param type="spanAng" val="-90"/>
                            </dgm:alg>
                          </dgm:if>
                          <dgm:else name="Name111">
                            <dgm:alg type="cycle">
                              <dgm:param type="ctrShpMap" val="fNode"/>
                              <dgm:param type="stAng" val="90"/>
                              <dgm:param type="spanAng" val="-180"/>
                            </dgm:alg>
                          </dgm:else>
                        </dgm:choose>
                      </dgm:if>
                      <dgm:if name="Name112" axis="ch" ptType="node" func="cnt" op="equ" val="3">
                        <dgm:choose name="Name113">
                          <dgm:if name="Name114" axis="ch ch" ptType="node node" st="1 1" cnt="1 0" func="cnt" op="equ" val="1">
                            <dgm:alg type="cycle">
                              <dgm:param type="ctrShpMap" val="fNode"/>
                              <dgm:param type="stAng" val="0"/>
                            </dgm:alg>
                          </dgm:if>
                          <dgm:if name="Name115" axis="ch ch" ptType="node node" st="1 1" cnt="1 0" func="cnt" op="equ" val="2">
                            <dgm:alg type="cycle">
                              <dgm:param type="ctrShpMap" val="fNode"/>
                              <dgm:param type="stAng" val="45"/>
                              <dgm:param type="spanAng" val="-90"/>
                            </dgm:alg>
                          </dgm:if>
                          <dgm:else name="Name116">
                            <dgm:alg type="cycle">
                              <dgm:param type="ctrShpMap" val="fNode"/>
                              <dgm:param type="stAng" val="90"/>
                              <dgm:param type="spanAng" val="-180"/>
                            </dgm:alg>
                          </dgm:else>
                        </dgm:choose>
                      </dgm:if>
                      <dgm:if name="Name117" axis="ch" ptType="node" func="cnt" op="equ" val="4">
                        <dgm:choose name="Name118">
                          <dgm:if name="Name119" axis="ch ch" ptType="node node" st="1 1" cnt="1 0" func="cnt" op="equ" val="1">
                            <dgm:alg type="cycle">
                              <dgm:param type="ctrShpMap" val="fNode"/>
                              <dgm:param type="stAng" val="0"/>
                            </dgm:alg>
                          </dgm:if>
                          <dgm:if name="Name120" axis="ch ch" ptType="node node" st="1 1" cnt="1 0" func="cnt" op="equ" val="2">
                            <dgm:alg type="cycle">
                              <dgm:param type="ctrShpMap" val="fNode"/>
                              <dgm:param type="stAng" val="45"/>
                              <dgm:param type="spanAng" val="-90"/>
                            </dgm:alg>
                          </dgm:if>
                          <dgm:else name="Name121">
                            <dgm:alg type="cycle">
                              <dgm:param type="ctrShpMap" val="fNode"/>
                              <dgm:param type="stAng" val="67.5"/>
                              <dgm:param type="spanAng" val="-135"/>
                            </dgm:alg>
                          </dgm:else>
                        </dgm:choose>
                      </dgm:if>
                      <dgm:if name="Name122" axis="ch" ptType="node" func="cnt" op="equ" val="5">
                        <dgm:choose name="Name123">
                          <dgm:if name="Name124" axis="ch ch" ptType="node node" st="1 1" cnt="1 0" func="cnt" op="equ" val="1">
                            <dgm:alg type="cycle">
                              <dgm:param type="ctrShpMap" val="fNode"/>
                              <dgm:param type="stAng" val="0"/>
                            </dgm:alg>
                          </dgm:if>
                          <dgm:if name="Name125" axis="ch ch" ptType="node node" st="1 1" cnt="1 0" func="cnt" op="equ" val="2">
                            <dgm:alg type="cycle">
                              <dgm:param type="ctrShpMap" val="fNode"/>
                              <dgm:param type="stAng" val="45"/>
                              <dgm:param type="spanAng" val="-90"/>
                            </dgm:alg>
                          </dgm:if>
                          <dgm:else name="Name126">
                            <dgm:alg type="cycle">
                              <dgm:param type="ctrShpMap" val="fNode"/>
                              <dgm:param type="stAng" val="0"/>
                              <dgm:param type="spanAng" val="-360"/>
                            </dgm:alg>
                          </dgm:else>
                        </dgm:choose>
                      </dgm:if>
                      <dgm:if name="Name127" axis="ch" ptType="node" func="cnt" op="equ" val="6">
                        <dgm:choose name="Name128">
                          <dgm:if name="Name129" axis="ch ch" ptType="node node" st="1 1" cnt="1 0" func="cnt" op="equ" val="1">
                            <dgm:alg type="cycle">
                              <dgm:param type="ctrShpMap" val="fNode"/>
                              <dgm:param type="stAng" val="0"/>
                            </dgm:alg>
                          </dgm:if>
                          <dgm:if name="Name130" axis="ch ch" ptType="node node" st="1 1" cnt="1 0" func="cnt" op="equ" val="2">
                            <dgm:alg type="cycle">
                              <dgm:param type="ctrShpMap" val="fNode"/>
                              <dgm:param type="stAng" val="45"/>
                              <dgm:param type="spanAng" val="-90"/>
                            </dgm:alg>
                          </dgm:if>
                          <dgm:else name="Name131">
                            <dgm:alg type="cycle">
                              <dgm:param type="ctrShpMap" val="fNode"/>
                              <dgm:param type="stAng" val="0"/>
                              <dgm:param type="spanAng" val="-360"/>
                            </dgm:alg>
                          </dgm:else>
                        </dgm:choose>
                      </dgm:if>
                      <dgm:if name="Name132" axis="ch" ptType="node" func="cnt" op="gte" val="7">
                        <dgm:choose name="Name133">
                          <dgm:if name="Name134" axis="ch ch" ptType="node node" st="1 1" cnt="1 0" func="cnt" op="equ" val="1">
                            <dgm:alg type="cycle">
                              <dgm:param type="ctrShpMap" val="fNode"/>
                              <dgm:param type="stAng" val="0"/>
                            </dgm:alg>
                          </dgm:if>
                          <dgm:if name="Name135" axis="ch ch" ptType="node node" st="1 1" cnt="1 0" func="cnt" op="equ" val="2">
                            <dgm:alg type="cycle">
                              <dgm:param type="ctrShpMap" val="fNode"/>
                              <dgm:param type="stAng" val="45"/>
                              <dgm:param type="spanAng" val="-90"/>
                            </dgm:alg>
                          </dgm:if>
                          <dgm:else name="Name136">
                            <dgm:alg type="cycle">
                              <dgm:param type="ctrShpMap" val="fNode"/>
                              <dgm:param type="stAng" val="0"/>
                              <dgm:param type="spanAng" val="-360"/>
                            </dgm:alg>
                          </dgm:else>
                        </dgm:choose>
                      </dgm:if>
                      <dgm:else name="Name137"/>
                    </dgm:choose>
                  </dgm:else>
                </dgm:choose>
                <dgm:shape xmlns:r="http://schemas.openxmlformats.org/officeDocument/2006/relationships" r:blip="">
                  <dgm:adjLst/>
                </dgm:shape>
                <dgm:presOf/>
                <dgm:constrLst>
                  <dgm:constr type="sp" refType="w" fact="0.1"/>
                  <dgm:constr type="sibSp" refType="w" fact="0.1"/>
                </dgm:constrLst>
                <dgm:forEach name="Name138" axis="ch" ptType="node" cnt="1">
                  <dgm:layoutNode name="childCenter1"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139" axis="ch">
                    <dgm:forEach name="Name140" axis="self" ptType="parTrans">
                      <dgm:layoutNode name="Name141">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142" axis="self" ptType="node">
                      <dgm:layoutNode name="text1"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143" axis="ch" ptType="parTrans" cnt="1">
                <dgm:layoutNode name="Name144">
                  <dgm:alg type="conn">
                    <dgm:param type="dim" val="1D"/>
                    <dgm:param type="begPts" val="auto"/>
                    <dgm:param type="endPts" val="auto"/>
                    <dgm:param type="endSty" val="noArr"/>
                    <dgm:param type="srcNode" val="textCenter"/>
                    <dgm:param type="dstNode" val="childCenter1"/>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145"/>
          </dgm:choose>
          <dgm:choose name="Name146">
            <dgm:if name="Name147" axis="ch" ptType="node" func="cnt" op="gte" val="2">
              <dgm:layoutNode name="cycle_2">
                <dgm:choose name="Name148">
                  <dgm:if name="Name149" func="var" arg="dir" op="equ" val="norm">
                    <dgm:choose name="Name150">
                      <dgm:if name="Name151" axis="ch" ptType="node" func="cnt" op="equ" val="2">
                        <dgm:choose name="Name152">
                          <dgm:if name="Name153" axis="ch ch" ptType="node node" st="2 1" cnt="1 0" func="cnt" op="equ" val="1">
                            <dgm:alg type="cycle">
                              <dgm:param type="ctrShpMap" val="fNode"/>
                              <dgm:param type="stAng" val="180"/>
                            </dgm:alg>
                          </dgm:if>
                          <dgm:if name="Name154" axis="ch ch" ptType="node node" st="2 1" cnt="1 0" func="cnt" op="equ" val="2">
                            <dgm:alg type="cycle">
                              <dgm:param type="ctrShpMap" val="fNode"/>
                              <dgm:param type="stAng" val="135"/>
                              <dgm:param type="spanAng" val="90"/>
                            </dgm:alg>
                          </dgm:if>
                          <dgm:else name="Name155">
                            <dgm:alg type="cycle">
                              <dgm:param type="ctrShpMap" val="fNode"/>
                              <dgm:param type="stAng" val="90"/>
                              <dgm:param type="spanAng" val="180"/>
                            </dgm:alg>
                          </dgm:else>
                        </dgm:choose>
                      </dgm:if>
                      <dgm:if name="Name156" axis="ch" ptType="node" func="cnt" op="equ" val="3">
                        <dgm:choose name="Name157">
                          <dgm:if name="Name158" axis="ch ch" ptType="node node" st="2 1" cnt="1 0" func="cnt" op="equ" val="1">
                            <dgm:alg type="cycle">
                              <dgm:param type="ctrShpMap" val="fNode"/>
                              <dgm:param type="stAng" val="120"/>
                              <dgm:param type="horzAlign" val="r"/>
                              <dgm:param type="vertAlign" val="b"/>
                            </dgm:alg>
                          </dgm:if>
                          <dgm:if name="Name159" axis="ch ch" ptType="node node" st="2 1" cnt="1 0" func="cnt" op="equ" val="2">
                            <dgm:alg type="cycle">
                              <dgm:param type="ctrShpMap" val="fNode"/>
                              <dgm:param type="stAng" val="75"/>
                              <dgm:param type="spanAng" val="90"/>
                              <dgm:param type="horzAlign" val="r"/>
                              <dgm:param type="vertAlign" val="b"/>
                            </dgm:alg>
                          </dgm:if>
                          <dgm:else name="Name160">
                            <dgm:alg type="cycle">
                              <dgm:param type="ctrShpMap" val="fNode"/>
                              <dgm:param type="stAng" val="30"/>
                              <dgm:param type="spanAng" val="180"/>
                            </dgm:alg>
                          </dgm:else>
                        </dgm:choose>
                      </dgm:if>
                      <dgm:if name="Name161" axis="ch" ptType="node" func="cnt" op="equ" val="4">
                        <dgm:choose name="Name162">
                          <dgm:if name="Name163" axis="ch ch" ptType="node node" st="2 1" cnt="1 0" func="cnt" op="equ" val="1">
                            <dgm:alg type="cycle">
                              <dgm:param type="ctrShpMap" val="fNode"/>
                              <dgm:param type="stAng" val="90"/>
                            </dgm:alg>
                          </dgm:if>
                          <dgm:if name="Name164" axis="ch ch" ptType="node node" st="2 1" cnt="1 0" func="cnt" op="equ" val="2">
                            <dgm:alg type="cycle">
                              <dgm:param type="ctrShpMap" val="fNode"/>
                              <dgm:param type="stAng" val="45"/>
                              <dgm:param type="spanAng" val="90"/>
                            </dgm:alg>
                          </dgm:if>
                          <dgm:else name="Name165">
                            <dgm:alg type="cycle">
                              <dgm:param type="ctrShpMap" val="fNode"/>
                              <dgm:param type="stAng" val="22.5"/>
                              <dgm:param type="spanAng" val="135"/>
                            </dgm:alg>
                          </dgm:else>
                        </dgm:choose>
                      </dgm:if>
                      <dgm:if name="Name166" axis="ch" ptType="node" func="cnt" op="equ" val="5">
                        <dgm:choose name="Name167">
                          <dgm:if name="Name168" axis="ch ch" ptType="node node" st="2 1" cnt="1 0" func="cnt" op="equ" val="1">
                            <dgm:alg type="cycle">
                              <dgm:param type="ctrShpMap" val="fNode"/>
                              <dgm:param type="stAng" val="72"/>
                            </dgm:alg>
                          </dgm:if>
                          <dgm:if name="Name169" axis="ch ch" ptType="node node" st="2 1" cnt="1 0" func="cnt" op="equ" val="2">
                            <dgm:alg type="cycle">
                              <dgm:param type="ctrShpMap" val="fNode"/>
                              <dgm:param type="stAng" val="27"/>
                              <dgm:param type="spanAng" val="90"/>
                            </dgm:alg>
                          </dgm:if>
                          <dgm:else name="Name170">
                            <dgm:alg type="cycle">
                              <dgm:param type="ctrShpMap" val="fNode"/>
                              <dgm:param type="stAng" val="0"/>
                              <dgm:param type="spanAng" val="360"/>
                            </dgm:alg>
                          </dgm:else>
                        </dgm:choose>
                      </dgm:if>
                      <dgm:if name="Name171" axis="ch" ptType="node" func="cnt" op="equ" val="6">
                        <dgm:choose name="Name172">
                          <dgm:if name="Name173" axis="ch ch" ptType="node node" st="2 1" cnt="1 0" func="cnt" op="equ" val="1">
                            <dgm:alg type="cycle">
                              <dgm:param type="ctrShpMap" val="fNode"/>
                              <dgm:param type="stAng" val="60"/>
                            </dgm:alg>
                          </dgm:if>
                          <dgm:if name="Name174" axis="ch ch" ptType="node node" st="2 1" cnt="1 0" func="cnt" op="equ" val="2">
                            <dgm:alg type="cycle">
                              <dgm:param type="ctrShpMap" val="fNode"/>
                              <dgm:param type="stAng" val="15"/>
                              <dgm:param type="spanAng" val="90"/>
                            </dgm:alg>
                          </dgm:if>
                          <dgm:else name="Name175">
                            <dgm:alg type="cycle">
                              <dgm:param type="ctrShpMap" val="fNode"/>
                              <dgm:param type="stAng" val="0"/>
                              <dgm:param type="spanAng" val="360"/>
                            </dgm:alg>
                          </dgm:else>
                        </dgm:choose>
                      </dgm:if>
                      <dgm:if name="Name176" axis="ch" ptType="node" func="cnt" op="gte" val="7">
                        <dgm:choose name="Name177">
                          <dgm:if name="Name178" axis="ch ch" ptType="node node" st="2 1" cnt="1 0" func="cnt" op="equ" val="1">
                            <dgm:alg type="cycle">
                              <dgm:param type="ctrShpMap" val="fNode"/>
                              <dgm:param type="stAng" val="51"/>
                            </dgm:alg>
                          </dgm:if>
                          <dgm:if name="Name179" axis="ch ch" ptType="node node" st="2 1" cnt="1 0" func="cnt" op="equ" val="2">
                            <dgm:alg type="cycle">
                              <dgm:param type="ctrShpMap" val="fNode"/>
                              <dgm:param type="stAng" val="6"/>
                              <dgm:param type="spanAng" val="90"/>
                            </dgm:alg>
                          </dgm:if>
                          <dgm:else name="Name180">
                            <dgm:alg type="cycle">
                              <dgm:param type="ctrShpMap" val="fNode"/>
                              <dgm:param type="stAng" val="0"/>
                              <dgm:param type="spanAng" val="360"/>
                            </dgm:alg>
                          </dgm:else>
                        </dgm:choose>
                      </dgm:if>
                      <dgm:else name="Name181"/>
                    </dgm:choose>
                  </dgm:if>
                  <dgm:else name="Name182">
                    <dgm:choose name="Name183">
                      <dgm:if name="Name184" axis="ch" ptType="node" func="cnt" op="equ" val="2">
                        <dgm:choose name="Name185">
                          <dgm:if name="Name186" axis="ch ch" ptType="node node" st="2 1" cnt="1 0" func="cnt" op="equ" val="1">
                            <dgm:alg type="cycle">
                              <dgm:param type="ctrShpMap" val="fNode"/>
                              <dgm:param type="stAng" val="180"/>
                            </dgm:alg>
                          </dgm:if>
                          <dgm:if name="Name187" axis="ch ch" ptType="node node" st="2 1" cnt="1 0" func="cnt" op="equ" val="2">
                            <dgm:alg type="cycle">
                              <dgm:param type="ctrShpMap" val="fNode"/>
                              <dgm:param type="stAng" val="225"/>
                              <dgm:param type="spanAng" val="-90"/>
                            </dgm:alg>
                          </dgm:if>
                          <dgm:else name="Name188">
                            <dgm:alg type="cycle">
                              <dgm:param type="ctrShpMap" val="fNode"/>
                              <dgm:param type="stAng" val="270"/>
                              <dgm:param type="spanAng" val="-180"/>
                            </dgm:alg>
                          </dgm:else>
                        </dgm:choose>
                      </dgm:if>
                      <dgm:if name="Name189" axis="ch" ptType="node" func="cnt" op="equ" val="3">
                        <dgm:choose name="Name190">
                          <dgm:if name="Name191" axis="ch ch" ptType="node node" st="2 1" cnt="1 0" func="cnt" op="equ" val="1">
                            <dgm:alg type="cycle">
                              <dgm:param type="ctrShpMap" val="fNode"/>
                              <dgm:param type="stAng" val="240"/>
                              <dgm:param type="horzAlign" val="l"/>
                              <dgm:param type="vertAlign" val="b"/>
                            </dgm:alg>
                          </dgm:if>
                          <dgm:if name="Name192" axis="ch ch" ptType="node node" st="2 1" cnt="1 0" func="cnt" op="equ" val="2">
                            <dgm:alg type="cycle">
                              <dgm:param type="ctrShpMap" val="fNode"/>
                              <dgm:param type="stAng" val="285"/>
                              <dgm:param type="spanAng" val="-90"/>
                              <dgm:param type="horzAlign" val="l"/>
                              <dgm:param type="vertAlign" val="b"/>
                            </dgm:alg>
                          </dgm:if>
                          <dgm:else name="Name193">
                            <dgm:alg type="cycle">
                              <dgm:param type="ctrShpMap" val="fNode"/>
                              <dgm:param type="stAng" val="330"/>
                              <dgm:param type="spanAng" val="-180"/>
                            </dgm:alg>
                          </dgm:else>
                        </dgm:choose>
                      </dgm:if>
                      <dgm:if name="Name194" axis="ch" ptType="node" func="cnt" op="equ" val="4">
                        <dgm:choose name="Name195">
                          <dgm:if name="Name196" axis="ch ch" ptType="node node" st="2 1" cnt="1 0" func="cnt" op="equ" val="1">
                            <dgm:alg type="cycle">
                              <dgm:param type="ctrShpMap" val="fNode"/>
                              <dgm:param type="stAng" val="270"/>
                            </dgm:alg>
                          </dgm:if>
                          <dgm:if name="Name197" axis="ch ch" ptType="node node" st="2 1" cnt="1 0" func="cnt" op="equ" val="2">
                            <dgm:alg type="cycle">
                              <dgm:param type="ctrShpMap" val="fNode"/>
                              <dgm:param type="stAng" val="315"/>
                              <dgm:param type="spanAng" val="-90"/>
                            </dgm:alg>
                          </dgm:if>
                          <dgm:else name="Name198">
                            <dgm:alg type="cycle">
                              <dgm:param type="ctrShpMap" val="fNode"/>
                              <dgm:param type="stAng" val="337.5"/>
                              <dgm:param type="spanAng" val="-135"/>
                            </dgm:alg>
                          </dgm:else>
                        </dgm:choose>
                      </dgm:if>
                      <dgm:if name="Name199" axis="ch" ptType="node" func="cnt" op="equ" val="5">
                        <dgm:choose name="Name200">
                          <dgm:if name="Name201" axis="ch ch" ptType="node node" st="2 1" cnt="1 0" func="cnt" op="equ" val="1">
                            <dgm:alg type="cycle">
                              <dgm:param type="ctrShpMap" val="fNode"/>
                              <dgm:param type="stAng" val="288"/>
                            </dgm:alg>
                          </dgm:if>
                          <dgm:if name="Name202" axis="ch ch" ptType="node node" st="2 1" cnt="1 0" func="cnt" op="equ" val="2">
                            <dgm:alg type="cycle">
                              <dgm:param type="ctrShpMap" val="fNode"/>
                              <dgm:param type="stAng" val="333"/>
                              <dgm:param type="spanAng" val="-90"/>
                            </dgm:alg>
                          </dgm:if>
                          <dgm:else name="Name203">
                            <dgm:alg type="cycle">
                              <dgm:param type="ctrShpMap" val="fNode"/>
                              <dgm:param type="stAng" val="0"/>
                              <dgm:param type="spanAng" val="-360"/>
                            </dgm:alg>
                          </dgm:else>
                        </dgm:choose>
                      </dgm:if>
                      <dgm:if name="Name204" axis="ch" ptType="node" func="cnt" op="equ" val="6">
                        <dgm:choose name="Name205">
                          <dgm:if name="Name206" axis="ch ch" ptType="node node" st="2 1" cnt="1 0" func="cnt" op="equ" val="1">
                            <dgm:alg type="cycle">
                              <dgm:param type="ctrShpMap" val="fNode"/>
                              <dgm:param type="stAng" val="300"/>
                            </dgm:alg>
                          </dgm:if>
                          <dgm:if name="Name207" axis="ch ch" ptType="node node" st="2 1" cnt="1 0" func="cnt" op="equ" val="2">
                            <dgm:alg type="cycle">
                              <dgm:param type="ctrShpMap" val="fNode"/>
                              <dgm:param type="stAng" val="345"/>
                              <dgm:param type="spanAng" val="-90"/>
                            </dgm:alg>
                          </dgm:if>
                          <dgm:else name="Name208">
                            <dgm:alg type="cycle">
                              <dgm:param type="ctrShpMap" val="fNode"/>
                              <dgm:param type="stAng" val="0"/>
                              <dgm:param type="spanAng" val="-360"/>
                            </dgm:alg>
                          </dgm:else>
                        </dgm:choose>
                      </dgm:if>
                      <dgm:if name="Name209" axis="ch" ptType="node" func="cnt" op="gte" val="7">
                        <dgm:choose name="Name210">
                          <dgm:if name="Name211" axis="ch ch" ptType="node node" st="2 1" cnt="1 0" func="cnt" op="equ" val="1">
                            <dgm:alg type="cycle">
                              <dgm:param type="ctrShpMap" val="fNode"/>
                              <dgm:param type="stAng" val="308"/>
                            </dgm:alg>
                          </dgm:if>
                          <dgm:if name="Name212" axis="ch ch" ptType="node node" st="2 1" cnt="1 0" func="cnt" op="equ" val="2">
                            <dgm:alg type="cycle">
                              <dgm:param type="ctrShpMap" val="fNode"/>
                              <dgm:param type="stAng" val="353"/>
                              <dgm:param type="spanAng" val="-90"/>
                            </dgm:alg>
                          </dgm:if>
                          <dgm:else name="Name213">
                            <dgm:alg type="cycle">
                              <dgm:param type="ctrShpMap" val="fNode"/>
                              <dgm:param type="stAng" val="0"/>
                              <dgm:param type="spanAng" val="-360"/>
                            </dgm:alg>
                          </dgm:else>
                        </dgm:choose>
                      </dgm:if>
                      <dgm:else name="Name214"/>
                    </dgm:choose>
                  </dgm:else>
                </dgm:choose>
                <dgm:shape xmlns:r="http://schemas.openxmlformats.org/officeDocument/2006/relationships" r:blip="">
                  <dgm:adjLst/>
                </dgm:shape>
                <dgm:presOf/>
                <dgm:constrLst>
                  <dgm:constr type="sp" refType="w" fact="0.1"/>
                  <dgm:constr type="sibSp" refType="w" fact="0.1"/>
                </dgm:constrLst>
                <dgm:forEach name="Name215" axis="ch" ptType="node" st="2" cnt="1">
                  <dgm:layoutNode name="childCenter2"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16" axis="ch">
                    <dgm:forEach name="Name217" axis="self" ptType="parTrans">
                      <dgm:layoutNode name="Name218">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19" axis="self" ptType="node">
                      <dgm:layoutNode name="text2"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20" axis="ch" ptType="parTrans" st="2" cnt="1">
                <dgm:layoutNode name="Name221">
                  <dgm:alg type="conn">
                    <dgm:param type="dim" val="1D"/>
                    <dgm:param type="begPts" val="auto"/>
                    <dgm:param type="endPts" val="auto"/>
                    <dgm:param type="endSty" val="noArr"/>
                    <dgm:param type="srcNode" val="textCenter"/>
                    <dgm:param type="dstNode" val="childCenter2"/>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22"/>
          </dgm:choose>
          <dgm:choose name="Name223">
            <dgm:if name="Name224" axis="ch" ptType="node" func="cnt" op="gte" val="3">
              <dgm:layoutNode name="cycle_3">
                <dgm:choose name="Name225">
                  <dgm:if name="Name226" func="var" arg="dir" op="equ" val="norm">
                    <dgm:choose name="Name227">
                      <dgm:if name="Name228" axis="ch" ptType="node" func="cnt" op="equ" val="3">
                        <dgm:choose name="Name229">
                          <dgm:if name="Name230" axis="ch ch" ptType="node node" st="3 1" cnt="1 0" func="cnt" op="equ" val="1">
                            <dgm:alg type="cycle">
                              <dgm:param type="ctrShpMap" val="fNode"/>
                              <dgm:param type="stAng" val="240"/>
                              <dgm:param type="horzAlign" val="l"/>
                              <dgm:param type="vertAlign" val="b"/>
                            </dgm:alg>
                          </dgm:if>
                          <dgm:if name="Name231" axis="ch ch" ptType="node node" st="3 1" cnt="1 0" func="cnt" op="equ" val="2">
                            <dgm:alg type="cycle">
                              <dgm:param type="ctrShpMap" val="fNode"/>
                              <dgm:param type="stAng" val="195"/>
                              <dgm:param type="spanAng" val="90"/>
                              <dgm:param type="horzAlign" val="l"/>
                              <dgm:param type="vertAlign" val="b"/>
                            </dgm:alg>
                          </dgm:if>
                          <dgm:else name="Name232">
                            <dgm:alg type="cycle">
                              <dgm:param type="ctrShpMap" val="fNode"/>
                              <dgm:param type="stAng" val="150"/>
                              <dgm:param type="spanAng" val="180"/>
                            </dgm:alg>
                          </dgm:else>
                        </dgm:choose>
                      </dgm:if>
                      <dgm:if name="Name233" axis="ch" ptType="node" func="cnt" op="equ" val="4">
                        <dgm:choose name="Name234">
                          <dgm:if name="Name235" axis="ch ch" ptType="node node" st="3 1" cnt="1 0" func="cnt" op="equ" val="1">
                            <dgm:alg type="cycle">
                              <dgm:param type="ctrShpMap" val="fNode"/>
                              <dgm:param type="stAng" val="180"/>
                            </dgm:alg>
                          </dgm:if>
                          <dgm:if name="Name236" axis="ch ch" ptType="node node" st="3 1" cnt="1 0" func="cnt" op="equ" val="2">
                            <dgm:alg type="cycle">
                              <dgm:param type="ctrShpMap" val="fNode"/>
                              <dgm:param type="stAng" val="135"/>
                              <dgm:param type="spanAng" val="90"/>
                            </dgm:alg>
                          </dgm:if>
                          <dgm:else name="Name237">
                            <dgm:alg type="cycle">
                              <dgm:param type="ctrShpMap" val="fNode"/>
                              <dgm:param type="stAng" val="112.5"/>
                              <dgm:param type="spanAng" val="135"/>
                            </dgm:alg>
                          </dgm:else>
                        </dgm:choose>
                      </dgm:if>
                      <dgm:if name="Name238" axis="ch" ptType="node" func="cnt" op="equ" val="5">
                        <dgm:choose name="Name239">
                          <dgm:if name="Name240" axis="ch ch" ptType="node node" st="3 1" cnt="1 0" func="cnt" op="equ" val="1">
                            <dgm:alg type="cycle">
                              <dgm:param type="ctrShpMap" val="fNode"/>
                              <dgm:param type="stAng" val="144"/>
                            </dgm:alg>
                          </dgm:if>
                          <dgm:if name="Name241" axis="ch ch" ptType="node node" st="3 1" cnt="1 0" func="cnt" op="equ" val="2">
                            <dgm:alg type="cycle">
                              <dgm:param type="ctrShpMap" val="fNode"/>
                              <dgm:param type="stAng" val="99"/>
                              <dgm:param type="spanAng" val="90"/>
                            </dgm:alg>
                          </dgm:if>
                          <dgm:else name="Name242">
                            <dgm:alg type="cycle">
                              <dgm:param type="ctrShpMap" val="fNode"/>
                              <dgm:param type="stAng" val="0"/>
                              <dgm:param type="spanAng" val="360"/>
                            </dgm:alg>
                          </dgm:else>
                        </dgm:choose>
                      </dgm:if>
                      <dgm:if name="Name243" axis="ch" ptType="node" func="cnt" op="equ" val="6">
                        <dgm:choose name="Name244">
                          <dgm:if name="Name245" axis="ch ch" ptType="node node" st="3 1" cnt="1 0" func="cnt" op="equ" val="1">
                            <dgm:alg type="cycle">
                              <dgm:param type="ctrShpMap" val="fNode"/>
                              <dgm:param type="stAng" val="120"/>
                            </dgm:alg>
                          </dgm:if>
                          <dgm:if name="Name246" axis="ch ch" ptType="node node" st="3 1" cnt="1 0" func="cnt" op="equ" val="2">
                            <dgm:alg type="cycle">
                              <dgm:param type="ctrShpMap" val="fNode"/>
                              <dgm:param type="stAng" val="75"/>
                              <dgm:param type="spanAng" val="90"/>
                            </dgm:alg>
                          </dgm:if>
                          <dgm:else name="Name247">
                            <dgm:alg type="cycle">
                              <dgm:param type="ctrShpMap" val="fNode"/>
                              <dgm:param type="stAng" val="0"/>
                              <dgm:param type="spanAng" val="360"/>
                            </dgm:alg>
                          </dgm:else>
                        </dgm:choose>
                      </dgm:if>
                      <dgm:if name="Name248" axis="ch" ptType="node" func="cnt" op="gte" val="7">
                        <dgm:choose name="Name249">
                          <dgm:if name="Name250" axis="ch ch" ptType="node node" st="3 1" cnt="1 0" func="cnt" op="equ" val="1">
                            <dgm:alg type="cycle">
                              <dgm:param type="ctrShpMap" val="fNode"/>
                              <dgm:param type="stAng" val="102"/>
                            </dgm:alg>
                          </dgm:if>
                          <dgm:if name="Name251" axis="ch ch" ptType="node node" st="3 1" cnt="1 0" func="cnt" op="equ" val="2">
                            <dgm:alg type="cycle">
                              <dgm:param type="ctrShpMap" val="fNode"/>
                              <dgm:param type="stAng" val="57"/>
                              <dgm:param type="spanAng" val="90"/>
                            </dgm:alg>
                          </dgm:if>
                          <dgm:else name="Name252">
                            <dgm:alg type="cycle">
                              <dgm:param type="ctrShpMap" val="fNode"/>
                              <dgm:param type="stAng" val="0"/>
                              <dgm:param type="spanAng" val="360"/>
                            </dgm:alg>
                          </dgm:else>
                        </dgm:choose>
                      </dgm:if>
                      <dgm:else name="Name253"/>
                    </dgm:choose>
                  </dgm:if>
                  <dgm:else name="Name254">
                    <dgm:choose name="Name255">
                      <dgm:if name="Name256" axis="ch" ptType="node" func="cnt" op="equ" val="3">
                        <dgm:choose name="Name257">
                          <dgm:if name="Name258" axis="ch ch" ptType="node node" st="3 1" cnt="1 0" func="cnt" op="equ" val="1">
                            <dgm:alg type="cycle">
                              <dgm:param type="ctrShpMap" val="fNode"/>
                              <dgm:param type="stAng" val="120"/>
                              <dgm:param type="horzAlign" val="r"/>
                              <dgm:param type="vertAlign" val="b"/>
                            </dgm:alg>
                          </dgm:if>
                          <dgm:if name="Name259" axis="ch ch" ptType="node node" st="3 1" cnt="1 0" func="cnt" op="equ" val="2">
                            <dgm:alg type="cycle">
                              <dgm:param type="ctrShpMap" val="fNode"/>
                              <dgm:param type="stAng" val="165"/>
                              <dgm:param type="spanAng" val="-90"/>
                              <dgm:param type="horzAlign" val="r"/>
                              <dgm:param type="vertAlign" val="b"/>
                            </dgm:alg>
                          </dgm:if>
                          <dgm:else name="Name260">
                            <dgm:alg type="cycle">
                              <dgm:param type="ctrShpMap" val="fNode"/>
                              <dgm:param type="stAng" val="210"/>
                              <dgm:param type="spanAng" val="-180"/>
                            </dgm:alg>
                          </dgm:else>
                        </dgm:choose>
                      </dgm:if>
                      <dgm:if name="Name261" axis="ch" ptType="node" func="cnt" op="equ" val="4">
                        <dgm:choose name="Name262">
                          <dgm:if name="Name263" axis="ch ch" ptType="node node" st="3 1" cnt="1 0" func="cnt" op="equ" val="1">
                            <dgm:alg type="cycle">
                              <dgm:param type="ctrShpMap" val="fNode"/>
                              <dgm:param type="stAng" val="180"/>
                            </dgm:alg>
                          </dgm:if>
                          <dgm:if name="Name264" axis="ch ch" ptType="node node" st="3 1" cnt="1 0" func="cnt" op="equ" val="2">
                            <dgm:alg type="cycle">
                              <dgm:param type="ctrShpMap" val="fNode"/>
                              <dgm:param type="stAng" val="225"/>
                              <dgm:param type="spanAng" val="-90"/>
                            </dgm:alg>
                          </dgm:if>
                          <dgm:else name="Name265">
                            <dgm:alg type="cycle">
                              <dgm:param type="ctrShpMap" val="fNode"/>
                              <dgm:param type="stAng" val="247.5"/>
                              <dgm:param type="spanAng" val="-135"/>
                            </dgm:alg>
                          </dgm:else>
                        </dgm:choose>
                      </dgm:if>
                      <dgm:if name="Name266" axis="ch" ptType="node" func="cnt" op="equ" val="5">
                        <dgm:choose name="Name267">
                          <dgm:if name="Name268" axis="ch ch" ptType="node node" st="3 1" cnt="1 0" func="cnt" op="equ" val="1">
                            <dgm:alg type="cycle">
                              <dgm:param type="ctrShpMap" val="fNode"/>
                              <dgm:param type="stAng" val="216"/>
                            </dgm:alg>
                          </dgm:if>
                          <dgm:if name="Name269" axis="ch ch" ptType="node node" st="3 1" cnt="1 0" func="cnt" op="equ" val="2">
                            <dgm:alg type="cycle">
                              <dgm:param type="ctrShpMap" val="fNode"/>
                              <dgm:param type="stAng" val="261"/>
                              <dgm:param type="spanAng" val="-90"/>
                            </dgm:alg>
                          </dgm:if>
                          <dgm:else name="Name270">
                            <dgm:alg type="cycle">
                              <dgm:param type="ctrShpMap" val="fNode"/>
                              <dgm:param type="stAng" val="0"/>
                              <dgm:param type="spanAng" val="-360"/>
                            </dgm:alg>
                          </dgm:else>
                        </dgm:choose>
                      </dgm:if>
                      <dgm:if name="Name271" axis="ch" ptType="node" func="cnt" op="equ" val="6">
                        <dgm:choose name="Name272">
                          <dgm:if name="Name273" axis="ch ch" ptType="node node" st="3 1" cnt="1 0" func="cnt" op="equ" val="1">
                            <dgm:alg type="cycle">
                              <dgm:param type="ctrShpMap" val="fNode"/>
                              <dgm:param type="stAng" val="240"/>
                            </dgm:alg>
                          </dgm:if>
                          <dgm:if name="Name274" axis="ch ch" ptType="node node" st="3 1" cnt="1 0" func="cnt" op="equ" val="2">
                            <dgm:alg type="cycle">
                              <dgm:param type="ctrShpMap" val="fNode"/>
                              <dgm:param type="stAng" val="285"/>
                              <dgm:param type="spanAng" val="-90"/>
                            </dgm:alg>
                          </dgm:if>
                          <dgm:else name="Name275">
                            <dgm:alg type="cycle">
                              <dgm:param type="ctrShpMap" val="fNode"/>
                              <dgm:param type="stAng" val="0"/>
                              <dgm:param type="spanAng" val="-360"/>
                            </dgm:alg>
                          </dgm:else>
                        </dgm:choose>
                      </dgm:if>
                      <dgm:if name="Name276" axis="ch" ptType="node" func="cnt" op="gte" val="7">
                        <dgm:choose name="Name277">
                          <dgm:if name="Name278" axis="ch ch" ptType="node node" st="3 1" cnt="1 0" func="cnt" op="equ" val="1">
                            <dgm:alg type="cycle">
                              <dgm:param type="ctrShpMap" val="fNode"/>
                              <dgm:param type="stAng" val="257"/>
                            </dgm:alg>
                          </dgm:if>
                          <dgm:if name="Name279" axis="ch ch" ptType="node node" st="3 1" cnt="1 0" func="cnt" op="equ" val="2">
                            <dgm:alg type="cycle">
                              <dgm:param type="ctrShpMap" val="fNode"/>
                              <dgm:param type="stAng" val="302"/>
                              <dgm:param type="spanAng" val="-90"/>
                            </dgm:alg>
                          </dgm:if>
                          <dgm:else name="Name280">
                            <dgm:alg type="cycle">
                              <dgm:param type="ctrShpMap" val="fNode"/>
                              <dgm:param type="stAng" val="0"/>
                              <dgm:param type="spanAng" val="-360"/>
                            </dgm:alg>
                          </dgm:else>
                        </dgm:choose>
                      </dgm:if>
                      <dgm:else name="Name281"/>
                    </dgm:choose>
                  </dgm:else>
                </dgm:choose>
                <dgm:shape xmlns:r="http://schemas.openxmlformats.org/officeDocument/2006/relationships" r:blip="">
                  <dgm:adjLst/>
                </dgm:shape>
                <dgm:presOf/>
                <dgm:constrLst>
                  <dgm:constr type="sp" refType="w" fact="0.1"/>
                  <dgm:constr type="sibSp" refType="w" fact="0.1"/>
                </dgm:constrLst>
                <dgm:forEach name="Name282" axis="ch" ptType="node" st="3" cnt="1">
                  <dgm:layoutNode name="childCenter3"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283" axis="ch">
                    <dgm:forEach name="Name284" axis="self" ptType="parTrans">
                      <dgm:layoutNode name="Name285">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286" axis="self" ptType="node">
                      <dgm:layoutNode name="text3"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287" axis="ch" ptType="parTrans" st="3" cnt="1">
                <dgm:layoutNode name="Name288">
                  <dgm:alg type="conn">
                    <dgm:param type="dim" val="1D"/>
                    <dgm:param type="begPts" val="auto"/>
                    <dgm:param type="endPts" val="auto"/>
                    <dgm:param type="endSty" val="noArr"/>
                    <dgm:param type="srcNode" val="textCenter"/>
                    <dgm:param type="dstNode" val="childCenter3"/>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289"/>
          </dgm:choose>
          <dgm:choose name="Name290">
            <dgm:if name="Name291" axis="ch" ptType="node" func="cnt" op="gte" val="4">
              <dgm:layoutNode name="cycle_4">
                <dgm:choose name="Name292">
                  <dgm:if name="Name293" func="var" arg="dir" op="equ" val="norm">
                    <dgm:choose name="Name294">
                      <dgm:if name="Name295" axis="ch" ptType="node" func="cnt" op="equ" val="4">
                        <dgm:choose name="Name296">
                          <dgm:if name="Name297" axis="ch ch" ptType="node node" st="4 1" cnt="1 0" func="cnt" op="equ" val="1">
                            <dgm:alg type="cycle">
                              <dgm:param type="ctrShpMap" val="fNode"/>
                              <dgm:param type="stAng" val="270"/>
                            </dgm:alg>
                          </dgm:if>
                          <dgm:if name="Name298" axis="ch ch" ptType="node node" st="4 1" cnt="1 0" func="cnt" op="equ" val="2">
                            <dgm:alg type="cycle">
                              <dgm:param type="ctrShpMap" val="fNode"/>
                              <dgm:param type="stAng" val="225"/>
                              <dgm:param type="spanAng" val="90"/>
                            </dgm:alg>
                          </dgm:if>
                          <dgm:else name="Name299">
                            <dgm:alg type="cycle">
                              <dgm:param type="ctrShpMap" val="fNode"/>
                              <dgm:param type="stAng" val="202.5"/>
                              <dgm:param type="spanAng" val="135"/>
                            </dgm:alg>
                          </dgm:else>
                        </dgm:choose>
                      </dgm:if>
                      <dgm:if name="Name300" axis="ch" ptType="node" func="cnt" op="equ" val="5">
                        <dgm:choose name="Name301">
                          <dgm:if name="Name302" axis="ch ch" ptType="node node" st="4 1" cnt="1 0" func="cnt" op="equ" val="1">
                            <dgm:alg type="cycle">
                              <dgm:param type="ctrShpMap" val="fNode"/>
                              <dgm:param type="stAng" val="216"/>
                            </dgm:alg>
                          </dgm:if>
                          <dgm:if name="Name303" axis="ch ch" ptType="node node" st="4 1" cnt="1 0" func="cnt" op="equ" val="2">
                            <dgm:alg type="cycle">
                              <dgm:param type="ctrShpMap" val="fNode"/>
                              <dgm:param type="stAng" val="171"/>
                              <dgm:param type="spanAng" val="90"/>
                            </dgm:alg>
                          </dgm:if>
                          <dgm:else name="Name304">
                            <dgm:alg type="cycle">
                              <dgm:param type="ctrShpMap" val="fNode"/>
                              <dgm:param type="stAng" val="0"/>
                              <dgm:param type="spanAng" val="360"/>
                            </dgm:alg>
                          </dgm:else>
                        </dgm:choose>
                      </dgm:if>
                      <dgm:if name="Name305" axis="ch" ptType="node" func="cnt" op="equ" val="6">
                        <dgm:choose name="Name306">
                          <dgm:if name="Name307" axis="ch ch" ptType="node node" st="4 1" cnt="1 0" func="cnt" op="equ" val="1">
                            <dgm:alg type="cycle">
                              <dgm:param type="ctrShpMap" val="fNode"/>
                              <dgm:param type="stAng" val="180"/>
                            </dgm:alg>
                          </dgm:if>
                          <dgm:if name="Name308" axis="ch ch" ptType="node node" st="4 1" cnt="1 0" func="cnt" op="equ" val="2">
                            <dgm:alg type="cycle">
                              <dgm:param type="ctrShpMap" val="fNode"/>
                              <dgm:param type="stAng" val="135"/>
                              <dgm:param type="spanAng" val="90"/>
                            </dgm:alg>
                          </dgm:if>
                          <dgm:else name="Name309">
                            <dgm:alg type="cycle">
                              <dgm:param type="ctrShpMap" val="fNode"/>
                              <dgm:param type="stAng" val="0"/>
                              <dgm:param type="spanAng" val="360"/>
                            </dgm:alg>
                          </dgm:else>
                        </dgm:choose>
                      </dgm:if>
                      <dgm:if name="Name310" axis="ch" ptType="node" func="cnt" op="gte" val="7">
                        <dgm:choose name="Name311">
                          <dgm:if name="Name312" axis="ch ch" ptType="node node" st="4 1" cnt="1 0" func="cnt" op="equ" val="1">
                            <dgm:alg type="cycle">
                              <dgm:param type="ctrShpMap" val="fNode"/>
                              <dgm:param type="stAng" val="154"/>
                            </dgm:alg>
                          </dgm:if>
                          <dgm:if name="Name313" axis="ch ch" ptType="node node" st="4 1" cnt="1 0" func="cnt" op="equ" val="2">
                            <dgm:alg type="cycle">
                              <dgm:param type="ctrShpMap" val="fNode"/>
                              <dgm:param type="stAng" val="109"/>
                              <dgm:param type="spanAng" val="90"/>
                            </dgm:alg>
                          </dgm:if>
                          <dgm:else name="Name314">
                            <dgm:alg type="cycle">
                              <dgm:param type="ctrShpMap" val="fNode"/>
                              <dgm:param type="stAng" val="0"/>
                              <dgm:param type="spanAng" val="360"/>
                            </dgm:alg>
                          </dgm:else>
                        </dgm:choose>
                      </dgm:if>
                      <dgm:else name="Name315"/>
                    </dgm:choose>
                  </dgm:if>
                  <dgm:else name="Name316">
                    <dgm:choose name="Name317">
                      <dgm:if name="Name318" axis="ch" ptType="node" func="cnt" op="equ" val="4">
                        <dgm:choose name="Name319">
                          <dgm:if name="Name320" axis="ch ch" ptType="node node" st="4 1" cnt="1 0" func="cnt" op="equ" val="1">
                            <dgm:alg type="cycle">
                              <dgm:param type="ctrShpMap" val="fNode"/>
                              <dgm:param type="stAng" val="90"/>
                            </dgm:alg>
                          </dgm:if>
                          <dgm:if name="Name321" axis="ch ch" ptType="node node" st="4 1" cnt="1 0" func="cnt" op="equ" val="2">
                            <dgm:alg type="cycle">
                              <dgm:param type="ctrShpMap" val="fNode"/>
                              <dgm:param type="stAng" val="135"/>
                              <dgm:param type="spanAng" val="-90"/>
                            </dgm:alg>
                          </dgm:if>
                          <dgm:else name="Name322">
                            <dgm:alg type="cycle">
                              <dgm:param type="ctrShpMap" val="fNode"/>
                              <dgm:param type="stAng" val="157.5"/>
                              <dgm:param type="spanAng" val="-135"/>
                            </dgm:alg>
                          </dgm:else>
                        </dgm:choose>
                      </dgm:if>
                      <dgm:if name="Name323" axis="ch" ptType="node" func="cnt" op="equ" val="5">
                        <dgm:choose name="Name324">
                          <dgm:if name="Name325" axis="ch ch" ptType="node node" st="4 1" cnt="1 0" func="cnt" op="equ" val="1">
                            <dgm:alg type="cycle">
                              <dgm:param type="ctrShpMap" val="fNode"/>
                              <dgm:param type="stAng" val="144"/>
                            </dgm:alg>
                          </dgm:if>
                          <dgm:if name="Name326" axis="ch ch" ptType="node node" st="4 1" cnt="1 0" func="cnt" op="equ" val="2">
                            <dgm:alg type="cycle">
                              <dgm:param type="ctrShpMap" val="fNode"/>
                              <dgm:param type="stAng" val="189"/>
                              <dgm:param type="spanAng" val="-90"/>
                            </dgm:alg>
                          </dgm:if>
                          <dgm:else name="Name327">
                            <dgm:alg type="cycle">
                              <dgm:param type="ctrShpMap" val="fNode"/>
                              <dgm:param type="stAng" val="0"/>
                              <dgm:param type="spanAng" val="-360"/>
                            </dgm:alg>
                          </dgm:else>
                        </dgm:choose>
                      </dgm:if>
                      <dgm:if name="Name328" axis="ch" ptType="node" func="cnt" op="equ" val="6">
                        <dgm:choose name="Name329">
                          <dgm:if name="Name330" axis="ch ch" ptType="node node" st="4 1" cnt="1 0" func="cnt" op="equ" val="1">
                            <dgm:alg type="cycle">
                              <dgm:param type="ctrShpMap" val="fNode"/>
                              <dgm:param type="stAng" val="180"/>
                            </dgm:alg>
                          </dgm:if>
                          <dgm:if name="Name331" axis="ch ch" ptType="node node" st="4 1" cnt="1 0" func="cnt" op="equ" val="2">
                            <dgm:alg type="cycle">
                              <dgm:param type="ctrShpMap" val="fNode"/>
                              <dgm:param type="stAng" val="225"/>
                              <dgm:param type="spanAng" val="-90"/>
                            </dgm:alg>
                          </dgm:if>
                          <dgm:else name="Name332">
                            <dgm:alg type="cycle">
                              <dgm:param type="ctrShpMap" val="fNode"/>
                              <dgm:param type="stAng" val="0"/>
                              <dgm:param type="spanAng" val="-360"/>
                            </dgm:alg>
                          </dgm:else>
                        </dgm:choose>
                      </dgm:if>
                      <dgm:if name="Name333" axis="ch" ptType="node" func="cnt" op="gte" val="7">
                        <dgm:choose name="Name334">
                          <dgm:if name="Name335" axis="ch ch" ptType="node node" st="4 1" cnt="1 0" func="cnt" op="equ" val="1">
                            <dgm:alg type="cycle">
                              <dgm:param type="ctrShpMap" val="fNode"/>
                              <dgm:param type="stAng" val="205"/>
                            </dgm:alg>
                          </dgm:if>
                          <dgm:if name="Name336" axis="ch ch" ptType="node node" st="4 1" cnt="1 0" func="cnt" op="equ" val="2">
                            <dgm:alg type="cycle">
                              <dgm:param type="ctrShpMap" val="fNode"/>
                              <dgm:param type="stAng" val="250"/>
                              <dgm:param type="spanAng" val="-90"/>
                            </dgm:alg>
                          </dgm:if>
                          <dgm:else name="Name337">
                            <dgm:alg type="cycle">
                              <dgm:param type="ctrShpMap" val="fNode"/>
                              <dgm:param type="stAng" val="0"/>
                              <dgm:param type="spanAng" val="-360"/>
                            </dgm:alg>
                          </dgm:else>
                        </dgm:choose>
                      </dgm:if>
                      <dgm:else name="Name338"/>
                    </dgm:choose>
                  </dgm:else>
                </dgm:choose>
                <dgm:shape xmlns:r="http://schemas.openxmlformats.org/officeDocument/2006/relationships" r:blip="">
                  <dgm:adjLst/>
                </dgm:shape>
                <dgm:presOf/>
                <dgm:constrLst>
                  <dgm:constr type="sp" refType="w" fact="0.1"/>
                  <dgm:constr type="sibSp" refType="w" fact="0.1"/>
                </dgm:constrLst>
                <dgm:forEach name="Name339" axis="ch" ptType="node" st="4" cnt="1">
                  <dgm:layoutNode name="childCenter4"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40" axis="ch">
                    <dgm:forEach name="Name341" axis="self" ptType="parTrans">
                      <dgm:layoutNode name="Name342">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43" axis="self" ptType="node">
                      <dgm:layoutNode name="text4"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44" axis="ch" ptType="parTrans" st="4" cnt="1">
                <dgm:layoutNode name="Name345">
                  <dgm:alg type="conn">
                    <dgm:param type="dim" val="1D"/>
                    <dgm:param type="begPts" val="auto"/>
                    <dgm:param type="endPts" val="auto"/>
                    <dgm:param type="endSty" val="noArr"/>
                    <dgm:param type="srcNode" val="textCenter"/>
                    <dgm:param type="dstNode" val="childCenter4"/>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46"/>
          </dgm:choose>
          <dgm:choose name="Name347">
            <dgm:if name="Name348" axis="ch" ptType="node" func="cnt" op="gte" val="5">
              <dgm:layoutNode name="cycle_5">
                <dgm:choose name="Name349">
                  <dgm:if name="Name350" func="var" arg="dir" op="equ" val="norm">
                    <dgm:choose name="Name351">
                      <dgm:if name="Name352" axis="ch" ptType="node" func="cnt" op="equ" val="5">
                        <dgm:choose name="Name353">
                          <dgm:if name="Name354" axis="ch ch" ptType="node node" st="5 1" cnt="1 0" func="cnt" op="equ" val="1">
                            <dgm:alg type="cycle">
                              <dgm:param type="ctrShpMap" val="fNode"/>
                              <dgm:param type="stAng" val="288"/>
                            </dgm:alg>
                          </dgm:if>
                          <dgm:if name="Name355" axis="ch ch" ptType="node node" st="5 1" cnt="1 0" func="cnt" op="equ" val="2">
                            <dgm:alg type="cycle">
                              <dgm:param type="ctrShpMap" val="fNode"/>
                              <dgm:param type="stAng" val="243"/>
                              <dgm:param type="spanAng" val="90"/>
                            </dgm:alg>
                          </dgm:if>
                          <dgm:else name="Name356">
                            <dgm:alg type="cycle">
                              <dgm:param type="ctrShpMap" val="fNode"/>
                              <dgm:param type="stAng" val="0"/>
                              <dgm:param type="spanAng" val="360"/>
                            </dgm:alg>
                          </dgm:else>
                        </dgm:choose>
                      </dgm:if>
                      <dgm:if name="Name357" axis="ch" ptType="node" func="cnt" op="equ" val="6">
                        <dgm:choose name="Name358">
                          <dgm:if name="Name359" axis="ch ch" ptType="node node" st="5 1" cnt="1 0" func="cnt" op="equ" val="1">
                            <dgm:alg type="cycle">
                              <dgm:param type="ctrShpMap" val="fNode"/>
                              <dgm:param type="stAng" val="240"/>
                            </dgm:alg>
                          </dgm:if>
                          <dgm:if name="Name360" axis="ch ch" ptType="node node" st="5 1" cnt="1 0" func="cnt" op="equ" val="2">
                            <dgm:alg type="cycle">
                              <dgm:param type="ctrShpMap" val="fNode"/>
                              <dgm:param type="stAng" val="195"/>
                              <dgm:param type="spanAng" val="90"/>
                            </dgm:alg>
                          </dgm:if>
                          <dgm:else name="Name361">
                            <dgm:alg type="cycle">
                              <dgm:param type="ctrShpMap" val="fNode"/>
                              <dgm:param type="stAng" val="0"/>
                              <dgm:param type="spanAng" val="360"/>
                            </dgm:alg>
                          </dgm:else>
                        </dgm:choose>
                      </dgm:if>
                      <dgm:if name="Name362" axis="ch" ptType="node" func="cnt" op="gte" val="7">
                        <dgm:choose name="Name363">
                          <dgm:if name="Name364" axis="ch ch" ptType="node node" st="5 1" cnt="1 0" func="cnt" op="equ" val="1">
                            <dgm:alg type="cycle">
                              <dgm:param type="ctrShpMap" val="fNode"/>
                              <dgm:param type="stAng" val="205"/>
                            </dgm:alg>
                          </dgm:if>
                          <dgm:if name="Name365" axis="ch ch" ptType="node node" st="5 1" cnt="1 0" func="cnt" op="equ" val="2">
                            <dgm:alg type="cycle">
                              <dgm:param type="ctrShpMap" val="fNode"/>
                              <dgm:param type="stAng" val="160"/>
                              <dgm:param type="spanAng" val="90"/>
                            </dgm:alg>
                          </dgm:if>
                          <dgm:else name="Name366">
                            <dgm:alg type="cycle">
                              <dgm:param type="ctrShpMap" val="fNode"/>
                              <dgm:param type="stAng" val="0"/>
                              <dgm:param type="spanAng" val="360"/>
                            </dgm:alg>
                          </dgm:else>
                        </dgm:choose>
                      </dgm:if>
                      <dgm:else name="Name367"/>
                    </dgm:choose>
                  </dgm:if>
                  <dgm:else name="Name368">
                    <dgm:choose name="Name369">
                      <dgm:if name="Name370" axis="ch" ptType="node" func="cnt" op="equ" val="5">
                        <dgm:choose name="Name371">
                          <dgm:if name="Name372" axis="ch ch" ptType="node node" st="5 1" cnt="1 0" func="cnt" op="equ" val="1">
                            <dgm:alg type="cycle">
                              <dgm:param type="ctrShpMap" val="fNode"/>
                              <dgm:param type="stAng" val="72"/>
                            </dgm:alg>
                          </dgm:if>
                          <dgm:if name="Name373" axis="ch ch" ptType="node node" st="5 1" cnt="1 0" func="cnt" op="equ" val="2">
                            <dgm:alg type="cycle">
                              <dgm:param type="ctrShpMap" val="fNode"/>
                              <dgm:param type="stAng" val="117"/>
                              <dgm:param type="spanAng" val="-90"/>
                            </dgm:alg>
                          </dgm:if>
                          <dgm:else name="Name374">
                            <dgm:alg type="cycle">
                              <dgm:param type="ctrShpMap" val="fNode"/>
                              <dgm:param type="stAng" val="0"/>
                              <dgm:param type="spanAng" val="-360"/>
                            </dgm:alg>
                          </dgm:else>
                        </dgm:choose>
                      </dgm:if>
                      <dgm:if name="Name375" axis="ch" ptType="node" func="cnt" op="equ" val="6">
                        <dgm:choose name="Name376">
                          <dgm:if name="Name377" axis="ch ch" ptType="node node" st="5 1" cnt="1 0" func="cnt" op="equ" val="1">
                            <dgm:alg type="cycle">
                              <dgm:param type="ctrShpMap" val="fNode"/>
                              <dgm:param type="stAng" val="120"/>
                            </dgm:alg>
                          </dgm:if>
                          <dgm:if name="Name378" axis="ch ch" ptType="node node" st="5 1" cnt="1 0" func="cnt" op="equ" val="2">
                            <dgm:alg type="cycle">
                              <dgm:param type="ctrShpMap" val="fNode"/>
                              <dgm:param type="stAng" val="165"/>
                              <dgm:param type="spanAng" val="-90"/>
                            </dgm:alg>
                          </dgm:if>
                          <dgm:else name="Name379">
                            <dgm:alg type="cycle">
                              <dgm:param type="ctrShpMap" val="fNode"/>
                              <dgm:param type="stAng" val="0"/>
                              <dgm:param type="spanAng" val="-360"/>
                            </dgm:alg>
                          </dgm:else>
                        </dgm:choose>
                      </dgm:if>
                      <dgm:if name="Name380" axis="ch" ptType="node" func="cnt" op="gte" val="7">
                        <dgm:choose name="Name381">
                          <dgm:if name="Name382" axis="ch ch" ptType="node node" st="5 1" cnt="1 0" func="cnt" op="equ" val="1">
                            <dgm:alg type="cycle">
                              <dgm:param type="ctrShpMap" val="fNode"/>
                              <dgm:param type="stAng" val="154"/>
                            </dgm:alg>
                          </dgm:if>
                          <dgm:if name="Name383" axis="ch ch" ptType="node node" st="5 1" cnt="1 0" func="cnt" op="equ" val="2">
                            <dgm:alg type="cycle">
                              <dgm:param type="ctrShpMap" val="fNode"/>
                              <dgm:param type="stAng" val="199"/>
                              <dgm:param type="spanAng" val="-90"/>
                            </dgm:alg>
                          </dgm:if>
                          <dgm:else name="Name384">
                            <dgm:alg type="cycle">
                              <dgm:param type="ctrShpMap" val="fNode"/>
                              <dgm:param type="stAng" val="0"/>
                              <dgm:param type="spanAng" val="-360"/>
                            </dgm:alg>
                          </dgm:else>
                        </dgm:choose>
                      </dgm:if>
                      <dgm:else name="Name385"/>
                    </dgm:choose>
                  </dgm:else>
                </dgm:choose>
                <dgm:shape xmlns:r="http://schemas.openxmlformats.org/officeDocument/2006/relationships" r:blip="">
                  <dgm:adjLst/>
                </dgm:shape>
                <dgm:presOf/>
                <dgm:constrLst>
                  <dgm:constr type="sp" refType="w" fact="0.1"/>
                  <dgm:constr type="sibSp" refType="w" fact="0.1"/>
                </dgm:constrLst>
                <dgm:forEach name="Name386" axis="ch" ptType="node" st="5" cnt="1">
                  <dgm:layoutNode name="childCenter5"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387" axis="ch">
                    <dgm:forEach name="Name388" axis="self" ptType="parTrans">
                      <dgm:layoutNode name="Name38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390" axis="self" ptType="node">
                      <dgm:layoutNode name="text5"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391" axis="ch" ptType="parTrans" st="5" cnt="1">
                <dgm:layoutNode name="Name392">
                  <dgm:alg type="conn">
                    <dgm:param type="dim" val="1D"/>
                    <dgm:param type="begPts" val="auto"/>
                    <dgm:param type="endPts" val="auto"/>
                    <dgm:param type="endSty" val="noArr"/>
                    <dgm:param type="srcNode" val="textCenter"/>
                    <dgm:param type="dstNode" val="childCenter5"/>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393"/>
          </dgm:choose>
          <dgm:choose name="Name394">
            <dgm:if name="Name395" axis="ch" ptType="node" func="cnt" op="gte" val="6">
              <dgm:layoutNode name="cycle_6">
                <dgm:choose name="Name396">
                  <dgm:if name="Name397" func="var" arg="dir" op="equ" val="norm">
                    <dgm:choose name="Name398">
                      <dgm:if name="Name399" axis="ch" ptType="node" func="cnt" op="equ" val="6">
                        <dgm:choose name="Name400">
                          <dgm:if name="Name401" axis="ch ch" ptType="node node" st="6 1" cnt="1 0" func="cnt" op="equ" val="1">
                            <dgm:alg type="cycle">
                              <dgm:param type="ctrShpMap" val="fNode"/>
                              <dgm:param type="stAng" val="300"/>
                            </dgm:alg>
                          </dgm:if>
                          <dgm:if name="Name402" axis="ch ch" ptType="node node" st="6 1" cnt="1 0" func="cnt" op="equ" val="2">
                            <dgm:alg type="cycle">
                              <dgm:param type="ctrShpMap" val="fNode"/>
                              <dgm:param type="stAng" val="255"/>
                              <dgm:param type="spanAng" val="90"/>
                            </dgm:alg>
                          </dgm:if>
                          <dgm:else name="Name403">
                            <dgm:alg type="cycle">
                              <dgm:param type="ctrShpMap" val="fNode"/>
                              <dgm:param type="stAng" val="0"/>
                              <dgm:param type="spanAng" val="360"/>
                            </dgm:alg>
                          </dgm:else>
                        </dgm:choose>
                      </dgm:if>
                      <dgm:if name="Name404" axis="ch" ptType="node" func="cnt" op="gte" val="7">
                        <dgm:choose name="Name405">
                          <dgm:if name="Name406" axis="ch ch" ptType="node node" st="6 1" cnt="1 0" func="cnt" op="equ" val="1">
                            <dgm:alg type="cycle">
                              <dgm:param type="ctrShpMap" val="fNode"/>
                              <dgm:param type="stAng" val="257"/>
                            </dgm:alg>
                          </dgm:if>
                          <dgm:if name="Name407" axis="ch ch" ptType="node node" st="6 1" cnt="1 0" func="cnt" op="equ" val="2">
                            <dgm:alg type="cycle">
                              <dgm:param type="ctrShpMap" val="fNode"/>
                              <dgm:param type="stAng" val="212"/>
                              <dgm:param type="spanAng" val="90"/>
                            </dgm:alg>
                          </dgm:if>
                          <dgm:else name="Name408">
                            <dgm:alg type="cycle">
                              <dgm:param type="ctrShpMap" val="fNode"/>
                              <dgm:param type="stAng" val="0"/>
                              <dgm:param type="spanAng" val="360"/>
                            </dgm:alg>
                          </dgm:else>
                        </dgm:choose>
                      </dgm:if>
                      <dgm:else name="Name409"/>
                    </dgm:choose>
                  </dgm:if>
                  <dgm:else name="Name410">
                    <dgm:choose name="Name411">
                      <dgm:if name="Name412" axis="ch" ptType="node" func="cnt" op="equ" val="6">
                        <dgm:choose name="Name413">
                          <dgm:if name="Name414" axis="ch ch" ptType="node node" st="6 1" cnt="1 0" func="cnt" op="equ" val="1">
                            <dgm:alg type="cycle">
                              <dgm:param type="ctrShpMap" val="fNode"/>
                              <dgm:param type="stAng" val="60"/>
                            </dgm:alg>
                          </dgm:if>
                          <dgm:if name="Name415" axis="ch ch" ptType="node node" st="6 1" cnt="1 0" func="cnt" op="equ" val="2">
                            <dgm:alg type="cycle">
                              <dgm:param type="ctrShpMap" val="fNode"/>
                              <dgm:param type="stAng" val="105"/>
                              <dgm:param type="spanAng" val="-90"/>
                            </dgm:alg>
                          </dgm:if>
                          <dgm:else name="Name416">
                            <dgm:alg type="cycle">
                              <dgm:param type="ctrShpMap" val="fNode"/>
                              <dgm:param type="stAng" val="0"/>
                              <dgm:param type="spanAng" val="-360"/>
                            </dgm:alg>
                          </dgm:else>
                        </dgm:choose>
                      </dgm:if>
                      <dgm:if name="Name417" axis="ch" ptType="node" func="cnt" op="gte" val="7">
                        <dgm:choose name="Name418">
                          <dgm:if name="Name419" axis="ch ch" ptType="node node" st="6 1" cnt="1 0" func="cnt" op="equ" val="1">
                            <dgm:alg type="cycle">
                              <dgm:param type="ctrShpMap" val="fNode"/>
                              <dgm:param type="stAng" val="102"/>
                            </dgm:alg>
                          </dgm:if>
                          <dgm:if name="Name420" axis="ch ch" ptType="node node" st="6 1" cnt="1 0" func="cnt" op="equ" val="2">
                            <dgm:alg type="cycle">
                              <dgm:param type="ctrShpMap" val="fNode"/>
                              <dgm:param type="stAng" val="147"/>
                              <dgm:param type="spanAng" val="-90"/>
                            </dgm:alg>
                          </dgm:if>
                          <dgm:else name="Name421">
                            <dgm:alg type="cycle">
                              <dgm:param type="ctrShpMap" val="fNode"/>
                              <dgm:param type="stAng" val="0"/>
                              <dgm:param type="spanAng" val="-360"/>
                            </dgm:alg>
                          </dgm:else>
                        </dgm:choose>
                      </dgm:if>
                      <dgm:else name="Name422"/>
                    </dgm:choose>
                  </dgm:else>
                </dgm:choose>
                <dgm:shape xmlns:r="http://schemas.openxmlformats.org/officeDocument/2006/relationships" r:blip="">
                  <dgm:adjLst/>
                </dgm:shape>
                <dgm:presOf/>
                <dgm:constrLst>
                  <dgm:constr type="sp" refType="w" fact="0.1"/>
                  <dgm:constr type="sibSp" refType="w" fact="0.1"/>
                </dgm:constrLst>
                <dgm:forEach name="Name423" axis="ch" ptType="node" st="6" cnt="1">
                  <dgm:layoutNode name="childCenter6"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24" axis="ch">
                    <dgm:forEach name="Name425" axis="self" ptType="parTrans">
                      <dgm:layoutNode name="Name426">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27" axis="self" ptType="node">
                      <dgm:layoutNode name="text6"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28" axis="ch" ptType="parTrans" st="6" cnt="1">
                <dgm:layoutNode name="Name429">
                  <dgm:alg type="conn">
                    <dgm:param type="dim" val="1D"/>
                    <dgm:param type="begPts" val="auto"/>
                    <dgm:param type="endPts" val="auto"/>
                    <dgm:param type="endSty" val="noArr"/>
                    <dgm:param type="srcNode" val="textCenter"/>
                    <dgm:param type="dstNode" val="childCenter6"/>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30"/>
          </dgm:choose>
          <dgm:choose name="Name431">
            <dgm:if name="Name432" axis="ch" ptType="node" func="cnt" op="gte" val="7">
              <dgm:layoutNode name="cycle_7">
                <dgm:choose name="Name433">
                  <dgm:if name="Name434" func="var" arg="dir" op="equ" val="norm">
                    <dgm:choose name="Name435">
                      <dgm:if name="Name436" axis="ch" ptType="node" func="cnt" op="gte" val="7">
                        <dgm:choose name="Name437">
                          <dgm:if name="Name438" axis="ch ch" ptType="node node" st="7 1" cnt="1 0" func="cnt" op="equ" val="1">
                            <dgm:alg type="cycle">
                              <dgm:param type="ctrShpMap" val="fNode"/>
                              <dgm:param type="stAng" val="308"/>
                            </dgm:alg>
                          </dgm:if>
                          <dgm:if name="Name439" axis="ch ch" ptType="node node" st="7 1" cnt="1 0" func="cnt" op="equ" val="2">
                            <dgm:alg type="cycle">
                              <dgm:param type="ctrShpMap" val="fNode"/>
                              <dgm:param type="stAng" val="263"/>
                              <dgm:param type="spanAng" val="90"/>
                            </dgm:alg>
                          </dgm:if>
                          <dgm:else name="Name440">
                            <dgm:alg type="cycle">
                              <dgm:param type="ctrShpMap" val="fNode"/>
                              <dgm:param type="stAng" val="0"/>
                              <dgm:param type="spanAng" val="360"/>
                            </dgm:alg>
                          </dgm:else>
                        </dgm:choose>
                      </dgm:if>
                      <dgm:else name="Name441"/>
                    </dgm:choose>
                  </dgm:if>
                  <dgm:else name="Name442">
                    <dgm:choose name="Name443">
                      <dgm:if name="Name444" axis="ch" ptType="node" func="cnt" op="gte" val="7">
                        <dgm:choose name="Name445">
                          <dgm:if name="Name446" axis="ch ch" ptType="node node" st="7 1" cnt="1 0" func="cnt" op="equ" val="1">
                            <dgm:alg type="cycle">
                              <dgm:param type="ctrShpMap" val="fNode"/>
                              <dgm:param type="stAng" val="51"/>
                            </dgm:alg>
                          </dgm:if>
                          <dgm:if name="Name447" axis="ch ch" ptType="node node" st="7 1" cnt="1 0" func="cnt" op="equ" val="2">
                            <dgm:alg type="cycle">
                              <dgm:param type="ctrShpMap" val="fNode"/>
                              <dgm:param type="stAng" val="96"/>
                              <dgm:param type="spanAng" val="-90"/>
                            </dgm:alg>
                          </dgm:if>
                          <dgm:else name="Name448">
                            <dgm:alg type="cycle">
                              <dgm:param type="ctrShpMap" val="fNode"/>
                              <dgm:param type="stAng" val="0"/>
                              <dgm:param type="spanAng" val="-360"/>
                            </dgm:alg>
                          </dgm:else>
                        </dgm:choose>
                      </dgm:if>
                      <dgm:else name="Name449"/>
                    </dgm:choose>
                  </dgm:else>
                </dgm:choose>
                <dgm:shape xmlns:r="http://schemas.openxmlformats.org/officeDocument/2006/relationships" r:blip="">
                  <dgm:adjLst/>
                </dgm:shape>
                <dgm:presOf/>
                <dgm:constrLst>
                  <dgm:constr type="sp" refType="w" fact="0.1"/>
                  <dgm:constr type="sibSp" refType="w" fact="0.1"/>
                </dgm:constrLst>
                <dgm:forEach name="Name450" axis="ch" ptType="node" st="7" cnt="1">
                  <dgm:layoutNode name="childCenter7" styleLbl="node1">
                    <dgm:alg type="tx"/>
                    <dgm:shape xmlns:r="http://schemas.openxmlformats.org/officeDocument/2006/relationships" type="roundRect" r:blip="">
                      <dgm:adjLst/>
                    </dgm:shape>
                    <dgm:presOf axis="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name="Name451" axis="ch">
                    <dgm:forEach name="Name452" axis="self" ptType="parTrans">
                      <dgm:layoutNode name="Name453">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begPad"/>
                          <dgm:constr type="endPad"/>
                        </dgm:constrLst>
                      </dgm:layoutNode>
                    </dgm:forEach>
                    <dgm:forEach name="Name454" axis="self" ptType="node">
                      <dgm:layoutNode name="text7" styleLbl="node1">
                        <dgm:varLst>
                          <dgm:bulletEnabled val="1"/>
                        </dgm:varLst>
                        <dgm:alg type="tx"/>
                        <dgm:shape xmlns:r="http://schemas.openxmlformats.org/officeDocument/2006/relationships" type="roundRect" r:blip="">
                          <dgm:adjLst/>
                        </dgm:shape>
                        <dgm:presOf axis="desOrSelf" ptType="node"/>
                        <dgm:constrLst>
                          <dgm:constr type="userS"/>
                          <dgm:constr type="w" refType="userS"/>
                          <dgm:constr type="h" refType="w"/>
                          <dgm:constr type="tMarg" refType="primFontSz" fact="0.2"/>
                          <dgm:constr type="bMarg" refType="primFontSz" fact="0.2"/>
                          <dgm:constr type="lMarg" refType="primFontSz" fact="0.2"/>
                          <dgm:constr type="rMarg" refType="primFontSz" fact="0.2"/>
                        </dgm:constrLst>
                        <dgm:ruleLst>
                          <dgm:rule type="primFontSz" val="5" fact="NaN" max="NaN"/>
                        </dgm:ruleLst>
                      </dgm:layoutNode>
                    </dgm:forEach>
                  </dgm:forEach>
                </dgm:forEach>
              </dgm:layoutNode>
              <dgm:forEach name="Name455" axis="ch" ptType="parTrans" st="7" cnt="1">
                <dgm:layoutNode name="Name456">
                  <dgm:alg type="conn">
                    <dgm:param type="dim" val="1D"/>
                    <dgm:param type="begPts" val="auto"/>
                    <dgm:param type="endPts" val="auto"/>
                    <dgm:param type="endSty" val="noArr"/>
                    <dgm:param type="srcNode" val="textCenter"/>
                    <dgm:param type="dstNode" val="childCenter7"/>
                  </dgm:alg>
                  <dgm:shape xmlns:r="http://schemas.openxmlformats.org/officeDocument/2006/relationships" type="conn" r:blip="" zOrderOff="-999">
                    <dgm:adjLst/>
                  </dgm:shape>
                  <dgm:presOf axis="self"/>
                  <dgm:constrLst>
                    <dgm:constr type="h"/>
                    <dgm:constr type="begPad"/>
                    <dgm:constr type="endPad"/>
                  </dgm:constrLst>
                </dgm:layoutNode>
              </dgm:forEach>
            </dgm:if>
            <dgm:else name="Name45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683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4014788" y="0"/>
            <a:ext cx="3070225" cy="468313"/>
          </a:xfrm>
          <a:prstGeom prst="rect">
            <a:avLst/>
          </a:prstGeom>
        </p:spPr>
        <p:txBody>
          <a:bodyPr vert="horz" lIns="91440" tIns="45720" rIns="91440" bIns="45720" rtlCol="0"/>
          <a:lstStyle>
            <a:lvl1pPr algn="r">
              <a:defRPr sz="1200"/>
            </a:lvl1pPr>
          </a:lstStyle>
          <a:p>
            <a:fld id="{583EC267-A901-4F2A-87D3-73680822EB74}" type="datetimeFigureOut">
              <a:rPr lang="en-US" smtClean="0"/>
              <a:pPr/>
              <a:t>6/16/14</a:t>
            </a:fld>
            <a:endParaRPr lang="en-US" dirty="0"/>
          </a:p>
        </p:txBody>
      </p:sp>
      <p:sp>
        <p:nvSpPr>
          <p:cNvPr id="4" name="Slide Image Placeholder 3"/>
          <p:cNvSpPr>
            <a:spLocks noGrp="1" noRot="1" noChangeAspect="1"/>
          </p:cNvSpPr>
          <p:nvPr>
            <p:ph type="sldImg" idx="2"/>
          </p:nvPr>
        </p:nvSpPr>
        <p:spPr>
          <a:xfrm>
            <a:off x="1200150" y="703263"/>
            <a:ext cx="4686300" cy="35147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8025" y="4451350"/>
            <a:ext cx="5670550" cy="421798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902700"/>
            <a:ext cx="3070225" cy="468313"/>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14788" y="8902700"/>
            <a:ext cx="3070225" cy="468313"/>
          </a:xfrm>
          <a:prstGeom prst="rect">
            <a:avLst/>
          </a:prstGeom>
        </p:spPr>
        <p:txBody>
          <a:bodyPr vert="horz" lIns="91440" tIns="45720" rIns="91440" bIns="45720" rtlCol="0" anchor="b"/>
          <a:lstStyle>
            <a:lvl1pPr algn="r">
              <a:defRPr sz="1200"/>
            </a:lvl1pPr>
          </a:lstStyle>
          <a:p>
            <a:fld id="{70B77B40-CAC1-4CBE-82A5-37C364079A28}" type="slidenum">
              <a:rPr lang="en-US" smtClean="0"/>
              <a:pPr/>
              <a:t>‹#›</a:t>
            </a:fld>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489292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B77B40-CAC1-4CBE-82A5-37C364079A28}"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B77B40-CAC1-4CBE-82A5-37C364079A28}"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B77B40-CAC1-4CBE-82A5-37C364079A28}"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B77B40-CAC1-4CBE-82A5-37C364079A28}"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B77B40-CAC1-4CBE-82A5-37C364079A28}"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B77B40-CAC1-4CBE-82A5-37C364079A28}"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Make objective selections that most accurately represent the organization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Represents perceived level of general sophistication in  each Function</a:t>
            </a:r>
          </a:p>
          <a:p>
            <a:endParaRPr lang="en-US" dirty="0"/>
          </a:p>
        </p:txBody>
      </p:sp>
      <p:sp>
        <p:nvSpPr>
          <p:cNvPr id="4" name="Slide Number Placeholder 3"/>
          <p:cNvSpPr>
            <a:spLocks noGrp="1"/>
          </p:cNvSpPr>
          <p:nvPr>
            <p:ph type="sldNum" sz="quarter" idx="10"/>
          </p:nvPr>
        </p:nvSpPr>
        <p:spPr/>
        <p:txBody>
          <a:bodyPr/>
          <a:lstStyle/>
          <a:p>
            <a:fld id="{70B77B40-CAC1-4CBE-82A5-37C364079A28}"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B77B40-CAC1-4CBE-82A5-37C364079A28}" type="slidenum">
              <a:rPr lang="en-US" smtClean="0"/>
              <a:pPr/>
              <a:t>10</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0B77B40-CAC1-4CBE-82A5-37C364079A28}" type="slidenum">
              <a:rPr lang="en-US" smtClean="0"/>
              <a:pPr/>
              <a:t>11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E8E684A7-5110-4BB5-9F2E-E03BDFB9980A}" type="datetimeFigureOut">
              <a:rPr lang="en-US" smtClean="0"/>
              <a:pPr/>
              <a:t>6/16/14</a:t>
            </a:fld>
            <a:endParaRPr lang="en-US" dirty="0"/>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55F077B5-F320-41D4-A716-1C7ADCD2B2FF}" type="slidenum">
              <a:rPr lang="en-US" smtClean="0"/>
              <a:pPr/>
              <a:t>‹#›</a:t>
            </a:fld>
            <a:endParaRPr lang="en-US" dirty="0"/>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dirty="0"/>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E684A7-5110-4BB5-9F2E-E03BDFB9980A}" type="datetimeFigureOut">
              <a:rPr lang="en-US" smtClean="0"/>
              <a:pPr/>
              <a:t>6/16/14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F077B5-F320-41D4-A716-1C7ADCD2B2F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E684A7-5110-4BB5-9F2E-E03BDFB9980A}" type="datetimeFigureOut">
              <a:rPr lang="en-US" smtClean="0"/>
              <a:pPr/>
              <a:t>6/16/14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55F077B5-F320-41D4-A716-1C7ADCD2B2F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8E684A7-5110-4BB5-9F2E-E03BDFB9980A}" type="datetimeFigureOut">
              <a:rPr lang="en-US" smtClean="0"/>
              <a:pPr/>
              <a:t>6/16/14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5F077B5-F320-41D4-A716-1C7ADCD2B2FF}" type="slidenum">
              <a:rPr lang="en-US" smtClean="0"/>
              <a:pPr/>
              <a:t>‹#›</a:t>
            </a:fld>
            <a:endParaRPr lang="en-US" dirty="0"/>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E8E684A7-5110-4BB5-9F2E-E03BDFB9980A}" type="datetimeFigureOut">
              <a:rPr lang="en-US" smtClean="0"/>
              <a:pPr/>
              <a:t>6/16/14</a:t>
            </a:fld>
            <a:endParaRPr lang="en-US" dirty="0"/>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55F077B5-F320-41D4-A716-1C7ADCD2B2FF}" type="slidenum">
              <a:rPr lang="en-US" smtClean="0"/>
              <a:pPr/>
              <a:t>‹#›</a:t>
            </a:fld>
            <a:endParaRPr lang="en-US" dirty="0"/>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dirty="0"/>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8E684A7-5110-4BB5-9F2E-E03BDFB9980A}" type="datetimeFigureOut">
              <a:rPr lang="en-US" smtClean="0"/>
              <a:pPr/>
              <a:t>6/16/14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F077B5-F320-41D4-A716-1C7ADCD2B2FF}" type="slidenum">
              <a:rPr lang="en-US" smtClean="0"/>
              <a:pPr/>
              <a:t>‹#›</a:t>
            </a:fld>
            <a:endParaRPr lang="en-US" dirty="0"/>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8E684A7-5110-4BB5-9F2E-E03BDFB9980A}" type="datetimeFigureOut">
              <a:rPr lang="en-US" smtClean="0"/>
              <a:pPr/>
              <a:t>6/16/14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5F077B5-F320-41D4-A716-1C7ADCD2B2FF}" type="slidenum">
              <a:rPr lang="en-US" smtClean="0"/>
              <a:pPr/>
              <a:t>‹#›</a:t>
            </a:fld>
            <a:endParaRPr lang="en-US" dirty="0"/>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8E684A7-5110-4BB5-9F2E-E03BDFB9980A}" type="datetimeFigureOut">
              <a:rPr lang="en-US" smtClean="0"/>
              <a:pPr/>
              <a:t>6/16/14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5F077B5-F320-41D4-A716-1C7ADCD2B2FF}" type="slidenum">
              <a:rPr lang="en-US" smtClean="0"/>
              <a:pPr/>
              <a:t>‹#›</a:t>
            </a:fld>
            <a:endParaRPr lang="en-US" dirty="0"/>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Date Placeholder 1"/>
          <p:cNvSpPr>
            <a:spLocks noGrp="1"/>
          </p:cNvSpPr>
          <p:nvPr>
            <p:ph type="dt" sz="half" idx="10"/>
          </p:nvPr>
        </p:nvSpPr>
        <p:spPr/>
        <p:txBody>
          <a:bodyPr/>
          <a:lstStyle/>
          <a:p>
            <a:fld id="{E8E684A7-5110-4BB5-9F2E-E03BDFB9980A}" type="datetimeFigureOut">
              <a:rPr lang="en-US" smtClean="0"/>
              <a:pPr/>
              <a:t>6/16/14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5F077B5-F320-41D4-A716-1C7ADCD2B2F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E684A7-5110-4BB5-9F2E-E03BDFB9980A}" type="datetimeFigureOut">
              <a:rPr lang="en-US" smtClean="0"/>
              <a:pPr/>
              <a:t>6/16/14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55F077B5-F320-41D4-A716-1C7ADCD2B2FF}" type="slidenum">
              <a:rPr lang="en-US" smtClean="0"/>
              <a:pPr/>
              <a:t>‹#›</a:t>
            </a:fld>
            <a:endParaRPr lang="en-US" dirty="0"/>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E684A7-5110-4BB5-9F2E-E03BDFB9980A}" type="datetimeFigureOut">
              <a:rPr lang="en-US" smtClean="0"/>
              <a:pPr/>
              <a:t>6/16/14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5F077B5-F320-41D4-A716-1C7ADCD2B2FF}" type="slidenum">
              <a:rPr lang="en-US" smtClean="0"/>
              <a:pPr/>
              <a:t>‹#›</a:t>
            </a:fld>
            <a:endParaRPr lang="en-US" dirty="0"/>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2"/>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E8E684A7-5110-4BB5-9F2E-E03BDFB9980A}" type="datetimeFigureOut">
              <a:rPr lang="en-US" smtClean="0"/>
              <a:pPr/>
              <a:t>6/16/14</a:t>
            </a:fld>
            <a:endParaRPr lang="en-US" dirty="0"/>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dirty="0"/>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55F077B5-F320-41D4-A716-1C7ADCD2B2F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microsoft.com/office/2007/relationships/hdphoto" Target="../media/hdphoto1.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1.xml.rels><?xml version="1.0" encoding="UTF-8" standalone="yes"?>
<Relationships xmlns="http://schemas.openxmlformats.org/package/2006/relationships"><Relationship Id="rId3" Type="http://schemas.openxmlformats.org/officeDocument/2006/relationships/hyperlink" Target="http://www.maxci.net" TargetMode="External"/><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1" Type="http://schemas.openxmlformats.org/officeDocument/2006/relationships/diagramColors" Target="../diagrams/colors2.xml"/><Relationship Id="rId12"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diagramData" Target="../diagrams/data2.xml"/><Relationship Id="rId9" Type="http://schemas.openxmlformats.org/officeDocument/2006/relationships/diagramLayout" Target="../diagrams/layout2.xml"/><Relationship Id="rId10"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4.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normAutofit/>
          </a:bodyPr>
          <a:lstStyle/>
          <a:p>
            <a:r>
              <a:rPr lang="en-US" sz="1800" dirty="0" smtClean="0"/>
              <a:t> </a:t>
            </a:r>
            <a:r>
              <a:rPr lang="en-US" sz="2000" dirty="0" smtClean="0"/>
              <a:t>The Nonprofit              </a:t>
            </a:r>
            <a:r>
              <a:rPr lang="en-US" sz="1800" dirty="0" smtClean="0"/>
              <a:t>	   </a:t>
            </a:r>
            <a:r>
              <a:rPr lang="en-US" sz="2000" dirty="0" smtClean="0"/>
              <a:t>Edge</a:t>
            </a:r>
            <a:endParaRPr lang="en-US" sz="1800" dirty="0"/>
          </a:p>
        </p:txBody>
      </p:sp>
      <p:sp>
        <p:nvSpPr>
          <p:cNvPr id="3" name="Title 2"/>
          <p:cNvSpPr>
            <a:spLocks noGrp="1"/>
          </p:cNvSpPr>
          <p:nvPr>
            <p:ph type="title"/>
          </p:nvPr>
        </p:nvSpPr>
        <p:spPr>
          <a:xfrm>
            <a:off x="228600" y="2052960"/>
            <a:ext cx="6553200" cy="1828800"/>
          </a:xfrm>
        </p:spPr>
        <p:txBody>
          <a:bodyPr/>
          <a:lstStyle/>
          <a:p>
            <a:pPr algn="l"/>
            <a:r>
              <a:rPr lang="en-US" sz="2800" dirty="0" smtClean="0">
                <a:latin typeface="Georgia" pitchFamily="18" charset="0"/>
              </a:rPr>
              <a:t>The </a:t>
            </a:r>
            <a:br>
              <a:rPr lang="en-US" sz="2800" dirty="0" smtClean="0">
                <a:latin typeface="Georgia" pitchFamily="18" charset="0"/>
              </a:rPr>
            </a:br>
            <a:r>
              <a:rPr lang="en-US" sz="3600" dirty="0" smtClean="0">
                <a:latin typeface="Georgia" pitchFamily="18" charset="0"/>
              </a:rPr>
              <a:t>MaxCI </a:t>
            </a:r>
            <a:r>
              <a:rPr lang="en-US" sz="3600" dirty="0" smtClean="0"/>
              <a:t>Assessment TOOL</a:t>
            </a:r>
            <a:r>
              <a:rPr lang="en-US" sz="3600" dirty="0" smtClean="0">
                <a:solidFill>
                  <a:schemeClr val="tx2">
                    <a:lumMod val="50000"/>
                    <a:lumOff val="50000"/>
                  </a:schemeClr>
                </a:solidFill>
              </a:rPr>
              <a:t>™</a:t>
            </a:r>
            <a:r>
              <a:rPr lang="en-US" sz="2400" dirty="0" smtClean="0"/>
              <a:t/>
            </a:r>
            <a:br>
              <a:rPr lang="en-US" sz="2400" dirty="0" smtClean="0"/>
            </a:br>
            <a:r>
              <a:rPr lang="en-US" sz="2400" dirty="0" smtClean="0"/>
              <a:t/>
            </a:r>
            <a:br>
              <a:rPr lang="en-US" sz="2400" dirty="0" smtClean="0"/>
            </a:br>
            <a:r>
              <a:rPr lang="en-US" sz="1600" dirty="0" smtClean="0"/>
              <a:t>THE </a:t>
            </a:r>
            <a:r>
              <a:rPr lang="en-US" sz="1800" cap="small" dirty="0" smtClean="0">
                <a:latin typeface="Georgia"/>
                <a:cs typeface="Georgia"/>
              </a:rPr>
              <a:t>MaxCI</a:t>
            </a:r>
            <a:r>
              <a:rPr lang="en-US" sz="1600" cap="small" dirty="0" smtClean="0">
                <a:latin typeface="Georgia"/>
                <a:cs typeface="Georgia"/>
              </a:rPr>
              <a:t> </a:t>
            </a:r>
            <a:r>
              <a:rPr lang="en-US" sz="1600" dirty="0" smtClean="0"/>
              <a:t>ASSESSMENT Tool</a:t>
            </a:r>
            <a:r>
              <a:rPr lang="en-US" sz="1600" dirty="0" smtClean="0">
                <a:solidFill>
                  <a:srgbClr val="6FA6BF"/>
                </a:solidFill>
              </a:rPr>
              <a:t>™</a:t>
            </a:r>
            <a:r>
              <a:rPr lang="en-US" sz="1600" dirty="0" smtClean="0"/>
              <a:t> IS AN ONLINE, CONFIDENTIAL, THIRD PARTY ASSESSMENT FOR NONPROFIT ORGANIZATIONS that utilizes comparative scoring to measure the organization’s status quo and its growth potential. </a:t>
            </a:r>
            <a:r>
              <a:rPr lang="en-US" sz="2400" dirty="0" smtClean="0"/>
              <a:t/>
            </a:r>
            <a:br>
              <a:rPr lang="en-US" sz="2400" dirty="0" smtClean="0"/>
            </a:br>
            <a:endParaRPr lang="en-US" sz="1600" normalizeH="1" dirty="0">
              <a:latin typeface="Franklin Gothic Book"/>
              <a:cs typeface="Franklin Gothic Book"/>
            </a:endParaRPr>
          </a:p>
        </p:txBody>
      </p:sp>
      <p:pic>
        <p:nvPicPr>
          <p:cNvPr id="6" name="Picture 5" descr="customLogo.gif.png"/>
          <p:cNvPicPr>
            <a:picLocks noChangeAspect="1"/>
          </p:cNvPicPr>
          <p:nvPr/>
        </p:nvPicPr>
        <p:blipFill>
          <a:blip r:embed="rId3">
            <a:extLst>
              <a:ext uri="{BEBA8EAE-BF5A-486C-A8C5-ECC9F3942E4B}">
                <a14:imgProp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14:imgLayer r:embed="rId4">
                    <a14:imgEffect>
                      <a14:artisticPhotocopy/>
                    </a14:imgEffect>
                    <a14:imgEffect>
                      <a14:colorTemperature colorTemp="7200"/>
                    </a14:imgEffect>
                  </a14:imgLayer>
                </a14:imgProps>
              </a:ex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1371600" y="5586270"/>
            <a:ext cx="4572000" cy="600075"/>
          </a:xfrm>
          <a:prstGeom prst="rect">
            <a:avLst/>
          </a:prstGeom>
          <a:gradFill>
            <a:gsLst>
              <a:gs pos="0">
                <a:srgbClr val="DDEBCF"/>
              </a:gs>
              <a:gs pos="50000">
                <a:srgbClr val="9CB86E"/>
              </a:gs>
              <a:gs pos="100000">
                <a:srgbClr val="156B13"/>
              </a:gs>
            </a:gsLst>
            <a:lin ang="5400000" scaled="0"/>
          </a:gradFill>
          <a:ln>
            <a:noFill/>
          </a:ln>
          <a:extLst/>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960719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81200"/>
            <a:ext cx="8686800" cy="4648200"/>
          </a:xfrm>
        </p:spPr>
        <p:txBody>
          <a:bodyPr anchor="t">
            <a:normAutofit/>
          </a:bodyPr>
          <a:lstStyle/>
          <a:p>
            <a:pPr marL="45720" indent="0">
              <a:buNone/>
            </a:pPr>
            <a:r>
              <a:rPr lang="en-US" dirty="0" smtClean="0">
                <a:latin typeface="Calibri"/>
                <a:cs typeface="Calibri"/>
              </a:rPr>
              <a:t>Situation/Challenge</a:t>
            </a:r>
          </a:p>
          <a:p>
            <a:pPr marL="45720" indent="0">
              <a:buNone/>
            </a:pPr>
            <a:endParaRPr lang="en-US" sz="1400" dirty="0" smtClean="0">
              <a:latin typeface="Calibri"/>
              <a:cs typeface="Calibri"/>
            </a:endParaRPr>
          </a:p>
          <a:p>
            <a:pPr marL="45720" indent="0">
              <a:buNone/>
            </a:pPr>
            <a:r>
              <a:rPr lang="en-US" sz="1600" i="1" dirty="0" smtClean="0">
                <a:latin typeface="Calibri"/>
                <a:cs typeface="Calibri"/>
              </a:rPr>
              <a:t>The organization was challenged to support its budget, threatening its ability to sustain programming and services.  Simply put - more money was needed to keep the organization going. Poised to hire a fundraising consultant, leadership took a step back and decided to use the </a:t>
            </a:r>
            <a:r>
              <a:rPr lang="en-US" sz="1600" i="1" dirty="0" smtClean="0">
                <a:latin typeface="Georgia"/>
                <a:cs typeface="Georgia"/>
              </a:rPr>
              <a:t>MaxCI</a:t>
            </a:r>
            <a:r>
              <a:rPr lang="en-US" sz="1600" i="1" dirty="0" smtClean="0">
                <a:latin typeface="Calibri"/>
                <a:cs typeface="Calibri"/>
              </a:rPr>
              <a:t> Assessment to diagnose potential issues.</a:t>
            </a:r>
          </a:p>
          <a:p>
            <a:pPr marL="45720" indent="0">
              <a:buNone/>
            </a:pPr>
            <a:endParaRPr lang="en-US" dirty="0"/>
          </a:p>
          <a:p>
            <a:pPr marL="45720" indent="0">
              <a:buNone/>
            </a:pPr>
            <a:r>
              <a:rPr lang="en-US" dirty="0" smtClean="0">
                <a:latin typeface="Calibri"/>
                <a:cs typeface="Calibri"/>
              </a:rPr>
              <a:t>Outcome</a:t>
            </a:r>
          </a:p>
          <a:p>
            <a:pPr marL="45720" indent="0">
              <a:buNone/>
            </a:pPr>
            <a:endParaRPr lang="en-US" sz="1400" dirty="0" smtClean="0"/>
          </a:p>
          <a:p>
            <a:pPr marL="45720" indent="0">
              <a:buNone/>
            </a:pPr>
            <a:r>
              <a:rPr lang="en-US" sz="1600" i="1" dirty="0" smtClean="0">
                <a:latin typeface="Calibri"/>
                <a:cs typeface="Calibri"/>
              </a:rPr>
              <a:t>The</a:t>
            </a:r>
            <a:r>
              <a:rPr lang="en-US" sz="1800" dirty="0" smtClean="0"/>
              <a:t> </a:t>
            </a:r>
            <a:r>
              <a:rPr lang="en-US" sz="1800" dirty="0" smtClean="0">
                <a:latin typeface="Georgia" pitchFamily="18" charset="0"/>
              </a:rPr>
              <a:t>MaxCI</a:t>
            </a:r>
            <a:r>
              <a:rPr lang="en-US" sz="1800" dirty="0" smtClean="0"/>
              <a:t> </a:t>
            </a:r>
            <a:r>
              <a:rPr lang="en-US" sz="1600" dirty="0" smtClean="0">
                <a:latin typeface="Calibri"/>
                <a:cs typeface="Calibri"/>
              </a:rPr>
              <a:t>Assessment Tool™</a:t>
            </a:r>
            <a:r>
              <a:rPr lang="en-US" sz="1800" dirty="0" smtClean="0"/>
              <a:t> </a:t>
            </a:r>
            <a:r>
              <a:rPr lang="en-US" sz="1600" i="1" dirty="0" smtClean="0">
                <a:latin typeface="Calibri"/>
                <a:cs typeface="Calibri"/>
              </a:rPr>
              <a:t>was utilized. It was immediately apparent that the core issue was </a:t>
            </a:r>
            <a:r>
              <a:rPr lang="en-US" sz="1600" b="1" i="1" dirty="0" smtClean="0">
                <a:latin typeface="Calibri"/>
                <a:cs typeface="Calibri"/>
              </a:rPr>
              <a:t>not </a:t>
            </a:r>
            <a:r>
              <a:rPr lang="en-US" sz="1600" i="1" dirty="0" smtClean="0">
                <a:latin typeface="Calibri"/>
                <a:cs typeface="Calibri"/>
              </a:rPr>
              <a:t>fundraising, but the lack of adequate marketing. Constituents were not clear about what the organization did.  This allowed the organization to redirect attention and pursue expertise in marketing to improve messaging and awareness, which will support development efforts, then lead to increased funding.  </a:t>
            </a:r>
          </a:p>
        </p:txBody>
      </p:sp>
      <p:sp>
        <p:nvSpPr>
          <p:cNvPr id="3" name="Title 2"/>
          <p:cNvSpPr>
            <a:spLocks noGrp="1"/>
          </p:cNvSpPr>
          <p:nvPr>
            <p:ph type="title"/>
          </p:nvPr>
        </p:nvSpPr>
        <p:spPr/>
        <p:txBody>
          <a:bodyPr/>
          <a:lstStyle/>
          <a:p>
            <a:r>
              <a:rPr lang="en-US" dirty="0" smtClean="0">
                <a:latin typeface="Georgia" pitchFamily="18" charset="0"/>
              </a:rPr>
              <a:t>M</a:t>
            </a:r>
            <a:r>
              <a:rPr lang="en-US" sz="2800" dirty="0" smtClean="0">
                <a:latin typeface="Georgia" pitchFamily="18" charset="0"/>
              </a:rPr>
              <a:t>AX</a:t>
            </a:r>
            <a:r>
              <a:rPr lang="en-US" dirty="0" smtClean="0">
                <a:latin typeface="Georgia" pitchFamily="18" charset="0"/>
              </a:rPr>
              <a:t>CI</a:t>
            </a:r>
            <a:r>
              <a:rPr lang="en-US" dirty="0" smtClean="0"/>
              <a:t> Assessment TOOL</a:t>
            </a:r>
            <a:r>
              <a:rPr lang="en-US" dirty="0" smtClean="0">
                <a:solidFill>
                  <a:schemeClr val="accent1">
                    <a:lumMod val="60000"/>
                    <a:lumOff val="40000"/>
                  </a:schemeClr>
                </a:solidFill>
              </a:rPr>
              <a:t>™ </a:t>
            </a:r>
            <a:r>
              <a:rPr lang="en-US" dirty="0" smtClean="0"/>
              <a:t/>
            </a:r>
            <a:br>
              <a:rPr lang="en-US" dirty="0" smtClean="0"/>
            </a:br>
            <a:r>
              <a:rPr lang="en-US" sz="1800" dirty="0" smtClean="0">
                <a:solidFill>
                  <a:schemeClr val="tx2">
                    <a:lumMod val="25000"/>
                    <a:lumOff val="75000"/>
                  </a:schemeClr>
                </a:solidFill>
              </a:rPr>
              <a:t>Summarized case Study</a:t>
            </a:r>
            <a:endParaRPr lang="en-US" sz="1800" dirty="0">
              <a:solidFill>
                <a:schemeClr val="tx2">
                  <a:lumMod val="25000"/>
                  <a:lumOff val="75000"/>
                </a:schemeClr>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307393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tx2">
            <a:lumMod val="50000"/>
            <a:lumOff val="50000"/>
            <a:alpha val="50000"/>
          </a:schemeClr>
        </a:solidFill>
        <a:effectLst/>
      </p:bgPr>
    </p:bg>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676400"/>
            <a:ext cx="8407893" cy="5105400"/>
          </a:xfrm>
        </p:spPr>
        <p:txBody>
          <a:bodyPr anchor="t">
            <a:normAutofit/>
          </a:bodyPr>
          <a:lstStyle/>
          <a:p>
            <a:pPr marL="45720" indent="0">
              <a:buNone/>
            </a:pPr>
            <a:endParaRPr lang="en-US" i="1" spc="0" dirty="0" smtClean="0">
              <a:ln w="12700">
                <a:noFill/>
                <a:prstDash val="solid"/>
              </a:ln>
              <a:solidFill>
                <a:schemeClr val="accent1">
                  <a:lumMod val="50000"/>
                </a:schemeClr>
              </a:solidFill>
              <a:latin typeface="Calibri"/>
              <a:cs typeface="Calibri"/>
            </a:endParaRPr>
          </a:p>
          <a:p>
            <a:pPr marL="45720" indent="0">
              <a:buNone/>
            </a:pPr>
            <a:endParaRPr lang="en-US" i="1" spc="0" dirty="0" smtClean="0">
              <a:ln w="12700">
                <a:noFill/>
                <a:prstDash val="solid"/>
              </a:ln>
              <a:solidFill>
                <a:schemeClr val="accent1">
                  <a:lumMod val="50000"/>
                </a:schemeClr>
              </a:solidFill>
              <a:latin typeface="Calibri"/>
              <a:cs typeface="Calibri"/>
            </a:endParaRPr>
          </a:p>
          <a:p>
            <a:pPr marL="45720" indent="0">
              <a:buNone/>
            </a:pPr>
            <a:r>
              <a:rPr lang="en-US" i="1" spc="0" dirty="0" smtClean="0">
                <a:ln w="12700">
                  <a:noFill/>
                  <a:prstDash val="solid"/>
                </a:ln>
                <a:solidFill>
                  <a:schemeClr val="accent1">
                    <a:lumMod val="50000"/>
                  </a:schemeClr>
                </a:solidFill>
                <a:latin typeface="Calibri"/>
                <a:cs typeface="Calibri"/>
              </a:rPr>
              <a:t>Contact us to learn how to give your nonprofit organization an edge toward optimizing mission fulfillment and enriching peoples’ lives in your community.</a:t>
            </a:r>
          </a:p>
          <a:p>
            <a:pPr marL="45720" indent="0" algn="ctr">
              <a:buNone/>
            </a:pPr>
            <a:endParaRPr lang="en-US" dirty="0" smtClean="0"/>
          </a:p>
          <a:p>
            <a:pPr marL="45720" indent="0">
              <a:buNone/>
            </a:pPr>
            <a:r>
              <a:rPr lang="en-US" sz="1400" dirty="0" smtClean="0"/>
              <a:t>	</a:t>
            </a:r>
            <a:endParaRPr lang="en-US" sz="1600" dirty="0" smtClean="0">
              <a:latin typeface="Calibri"/>
              <a:cs typeface="Calibri"/>
            </a:endParaRPr>
          </a:p>
          <a:p>
            <a:pPr marL="45720" indent="0" algn="ctr">
              <a:buNone/>
            </a:pPr>
            <a:r>
              <a:rPr lang="en-US" dirty="0" smtClean="0">
                <a:latin typeface="Calibri"/>
                <a:cs typeface="Calibri"/>
                <a:hlinkClick r:id="rId3"/>
              </a:rPr>
              <a:t>www.maxci.net</a:t>
            </a:r>
            <a:r>
              <a:rPr lang="en-US" sz="1600" dirty="0" smtClean="0">
                <a:latin typeface="Calibri"/>
                <a:cs typeface="Calibri"/>
              </a:rPr>
              <a:t>	</a:t>
            </a:r>
          </a:p>
          <a:p>
            <a:pPr marL="45720" indent="0" algn="ctr">
              <a:buNone/>
            </a:pPr>
            <a:r>
              <a:rPr lang="en-US" sz="1800" dirty="0" smtClean="0">
                <a:solidFill>
                  <a:schemeClr val="tx1"/>
                </a:solidFill>
                <a:latin typeface="Georgia"/>
                <a:cs typeface="Georgia"/>
              </a:rPr>
              <a:t>MaxCI</a:t>
            </a:r>
            <a:r>
              <a:rPr lang="en-US" sz="1800" dirty="0" smtClean="0">
                <a:solidFill>
                  <a:schemeClr val="tx1"/>
                </a:solidFill>
                <a:latin typeface="Calibri"/>
                <a:cs typeface="Calibri"/>
              </a:rPr>
              <a:t> </a:t>
            </a:r>
            <a:r>
              <a:rPr lang="en-US" sz="1800" dirty="0" smtClean="0">
                <a:solidFill>
                  <a:schemeClr val="tx1"/>
                </a:solidFill>
                <a:latin typeface="Arial Narrow"/>
                <a:cs typeface="Arial Narrow"/>
              </a:rPr>
              <a:t>Maximizing Community Investments Inc.  </a:t>
            </a:r>
          </a:p>
          <a:p>
            <a:pPr marL="45720" indent="0">
              <a:buNone/>
            </a:pPr>
            <a:r>
              <a:rPr lang="en-US" sz="1600" dirty="0" smtClean="0">
                <a:solidFill>
                  <a:schemeClr val="tx1"/>
                </a:solidFill>
                <a:latin typeface="Arial Narrow"/>
                <a:cs typeface="Arial Narrow"/>
              </a:rPr>
              <a:t>Assures effective and fair awarding of funds by grant-makers </a:t>
            </a:r>
            <a:r>
              <a:rPr lang="en-US" sz="1600" b="1" i="1" dirty="0" smtClean="0">
                <a:solidFill>
                  <a:schemeClr val="tx1"/>
                </a:solidFill>
                <a:latin typeface="Arial Narrow"/>
                <a:cs typeface="Arial Narrow"/>
              </a:rPr>
              <a:t>and</a:t>
            </a:r>
            <a:r>
              <a:rPr lang="en-US" sz="1600" dirty="0" smtClean="0">
                <a:solidFill>
                  <a:schemeClr val="tx1"/>
                </a:solidFill>
                <a:latin typeface="Arial Narrow"/>
                <a:cs typeface="Arial Narrow"/>
              </a:rPr>
              <a:t> maximum utilization by recipients: Stewardship works for both sides of the funding table.</a:t>
            </a:r>
          </a:p>
        </p:txBody>
      </p:sp>
      <p:sp>
        <p:nvSpPr>
          <p:cNvPr id="3" name="Title 2"/>
          <p:cNvSpPr>
            <a:spLocks noGrp="1"/>
          </p:cNvSpPr>
          <p:nvPr>
            <p:ph type="title"/>
          </p:nvPr>
        </p:nvSpPr>
        <p:spPr/>
        <p:txBody>
          <a:bodyPr/>
          <a:lstStyle/>
          <a:p>
            <a:r>
              <a:rPr lang="en-US" dirty="0" smtClean="0">
                <a:latin typeface="Georgia" pitchFamily="18" charset="0"/>
              </a:rPr>
              <a:t>M</a:t>
            </a:r>
            <a:r>
              <a:rPr lang="en-US" sz="2800" dirty="0" smtClean="0">
                <a:latin typeface="Georgia" pitchFamily="18" charset="0"/>
              </a:rPr>
              <a:t>AX</a:t>
            </a:r>
            <a:r>
              <a:rPr lang="en-US" dirty="0" smtClean="0">
                <a:latin typeface="Georgia" pitchFamily="18" charset="0"/>
              </a:rPr>
              <a:t>CI</a:t>
            </a:r>
            <a:r>
              <a:rPr lang="en-US" dirty="0" smtClean="0"/>
              <a:t> Assessment Tool</a:t>
            </a:r>
            <a:r>
              <a:rPr lang="en-US" dirty="0" smtClean="0">
                <a:solidFill>
                  <a:srgbClr val="ACC2C9"/>
                </a:solidFill>
              </a:rPr>
              <a:t>™</a:t>
            </a:r>
            <a:r>
              <a:rPr lang="en-US" dirty="0" smtClean="0"/>
              <a:t> </a:t>
            </a:r>
            <a:br>
              <a:rPr lang="en-US" dirty="0" smtClean="0"/>
            </a:br>
            <a:r>
              <a:rPr lang="en-US" sz="1800" dirty="0" smtClean="0">
                <a:solidFill>
                  <a:srgbClr val="B7D3DF"/>
                </a:solidFill>
              </a:rPr>
              <a:t>Maximizing Community Investments inc.</a:t>
            </a:r>
            <a:endParaRPr lang="en-US" sz="1800" dirty="0">
              <a:solidFill>
                <a:srgbClr val="B7D3DF"/>
              </a:solidFill>
            </a:endParaRPr>
          </a:p>
        </p:txBody>
      </p:sp>
      <p:pic>
        <p:nvPicPr>
          <p:cNvPr id="4" name="Picture 2"/>
          <p:cNvPicPr>
            <a:picLocks noChangeAspect="1" noChangeArrowheads="1"/>
          </p:cNvPicPr>
          <p:nvPr/>
        </p:nvPicPr>
        <p:blipFill>
          <a:blip r:embed="rId4">
            <a:lum/>
            <a:alphaModFix amt="51000"/>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rcRect/>
          <a:stretch>
            <a:fillRect/>
          </a:stretch>
        </p:blipFill>
        <p:spPr bwMode="auto">
          <a:xfrm>
            <a:off x="2286000" y="5638800"/>
            <a:ext cx="4572000" cy="596900"/>
          </a:xfrm>
          <a:prstGeom prst="rect">
            <a:avLst/>
          </a:prstGeom>
          <a:solidFill>
            <a:srgbClr val="009900"/>
          </a:solidFill>
          <a:ln>
            <a:noFill/>
          </a:ln>
          <a:effectLst/>
          <a:extLst>
            <a:ext uri="{91240B29-F687-4F45-9708-019B960494DF}">
              <a14:hiddenLine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w="9525">
                <a:solidFill>
                  <a:schemeClr val="tx1"/>
                </a:solidFill>
                <a:miter lim="800000"/>
                <a:headEnd/>
                <a:tailEnd/>
              </a14:hiddenLine>
            </a:ext>
            <a:ext uri="{AF507438-7753-43E0-B8FC-AC1667EBCBE1}">
              <a14:hiddenEffects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a:effectLst>
                  <a:outerShdw dist="35921" dir="2700000" algn="ctr" rotWithShape="0">
                    <a:schemeClr val="bg2"/>
                  </a:outerShdw>
                </a:effectLst>
              </a14:hiddenEffects>
            </a:ext>
          </a:extLst>
        </p:spPr>
      </p:pic>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3163832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19070"/>
            <a:ext cx="8407893" cy="4834130"/>
          </a:xfrm>
        </p:spPr>
        <p:txBody>
          <a:bodyPr>
            <a:normAutofit lnSpcReduction="10000"/>
          </a:bodyPr>
          <a:lstStyle/>
          <a:p>
            <a:pPr marL="45720" indent="0" algn="ctr">
              <a:buClr>
                <a:schemeClr val="tx2"/>
              </a:buClr>
              <a:buNone/>
            </a:pPr>
            <a:r>
              <a:rPr lang="en-US" sz="1800" dirty="0" smtClean="0">
                <a:solidFill>
                  <a:schemeClr val="tx1"/>
                </a:solidFill>
                <a:latin typeface="Calibri"/>
                <a:cs typeface="Calibri"/>
              </a:rPr>
              <a:t> </a:t>
            </a:r>
          </a:p>
          <a:p>
            <a:pPr marL="45720" indent="0" algn="ctr">
              <a:buClr>
                <a:schemeClr val="tx2"/>
              </a:buClr>
              <a:buNone/>
            </a:pPr>
            <a:r>
              <a:rPr lang="en-US" dirty="0" smtClean="0">
                <a:solidFill>
                  <a:schemeClr val="tx1"/>
                </a:solidFill>
                <a:latin typeface="Georgia"/>
                <a:cs typeface="Georgia"/>
              </a:rPr>
              <a:t>MaxCI</a:t>
            </a:r>
            <a:r>
              <a:rPr lang="en-US" i="1" dirty="0" smtClean="0">
                <a:solidFill>
                  <a:schemeClr val="tx1"/>
                </a:solidFill>
                <a:latin typeface="Calibri"/>
                <a:cs typeface="Calibri"/>
              </a:rPr>
              <a:t> helps to navigate </a:t>
            </a:r>
            <a:r>
              <a:rPr lang="en-US" i="1" dirty="0">
                <a:solidFill>
                  <a:schemeClr val="tx1"/>
                </a:solidFill>
                <a:latin typeface="Calibri"/>
                <a:cs typeface="Calibri"/>
              </a:rPr>
              <a:t>an </a:t>
            </a:r>
            <a:r>
              <a:rPr lang="en-US" i="1" dirty="0" smtClean="0">
                <a:solidFill>
                  <a:schemeClr val="tx1"/>
                </a:solidFill>
                <a:latin typeface="Calibri"/>
                <a:cs typeface="Calibri"/>
              </a:rPr>
              <a:t>increasingly complex </a:t>
            </a:r>
            <a:r>
              <a:rPr lang="en-US" i="1" dirty="0">
                <a:solidFill>
                  <a:schemeClr val="tx1"/>
                </a:solidFill>
                <a:latin typeface="Calibri"/>
                <a:cs typeface="Calibri"/>
              </a:rPr>
              <a:t>landscape</a:t>
            </a:r>
          </a:p>
          <a:p>
            <a:pPr>
              <a:buClr>
                <a:schemeClr val="tx2"/>
              </a:buClr>
              <a:buFont typeface="Wingdings" panose="05000000000000000000" pitchFamily="2" charset="2"/>
              <a:buChar char="Ø"/>
            </a:pPr>
            <a:endParaRPr lang="en-US" sz="1400" dirty="0" smtClean="0">
              <a:solidFill>
                <a:schemeClr val="tx1"/>
              </a:solidFill>
            </a:endParaRPr>
          </a:p>
          <a:p>
            <a:pPr>
              <a:buClr>
                <a:schemeClr val="tx2"/>
              </a:buClr>
              <a:buFont typeface="Wingdings" panose="05000000000000000000" pitchFamily="2" charset="2"/>
              <a:buChar char="Ø"/>
            </a:pPr>
            <a:r>
              <a:rPr lang="en-US" sz="1800" dirty="0" smtClean="0">
                <a:solidFill>
                  <a:schemeClr val="tx1"/>
                </a:solidFill>
                <a:latin typeface="Calibri"/>
                <a:cs typeface="Calibri"/>
              </a:rPr>
              <a:t>Increased competition for scarce resources</a:t>
            </a:r>
          </a:p>
          <a:p>
            <a:pPr lvl="1">
              <a:buClr>
                <a:schemeClr val="tx2"/>
              </a:buClr>
            </a:pPr>
            <a:r>
              <a:rPr lang="en-US" sz="1600" dirty="0" smtClean="0">
                <a:solidFill>
                  <a:schemeClr val="tx1"/>
                </a:solidFill>
                <a:latin typeface="Calibri"/>
                <a:cs typeface="Calibri"/>
              </a:rPr>
              <a:t>Traditional sources of funding have fewer dollars and higher requirements</a:t>
            </a:r>
          </a:p>
          <a:p>
            <a:pPr lvl="1">
              <a:buClr>
                <a:schemeClr val="tx2"/>
              </a:buClr>
            </a:pPr>
            <a:r>
              <a:rPr lang="en-US" sz="1600" dirty="0" smtClean="0">
                <a:solidFill>
                  <a:schemeClr val="tx1"/>
                </a:solidFill>
                <a:latin typeface="Calibri"/>
                <a:cs typeface="Calibri"/>
              </a:rPr>
              <a:t>Evidence based outcomes demanded by grant makers</a:t>
            </a:r>
          </a:p>
          <a:p>
            <a:pPr lvl="1">
              <a:buClr>
                <a:schemeClr val="tx2"/>
              </a:buClr>
            </a:pPr>
            <a:r>
              <a:rPr lang="en-US" sz="1600" dirty="0">
                <a:solidFill>
                  <a:schemeClr val="tx1"/>
                </a:solidFill>
                <a:latin typeface="Calibri"/>
                <a:cs typeface="Calibri"/>
              </a:rPr>
              <a:t>Economic </a:t>
            </a:r>
            <a:r>
              <a:rPr lang="en-US" sz="1600" dirty="0" smtClean="0">
                <a:solidFill>
                  <a:schemeClr val="tx1"/>
                </a:solidFill>
                <a:latin typeface="Calibri"/>
                <a:cs typeface="Calibri"/>
              </a:rPr>
              <a:t>uncertainty continues</a:t>
            </a:r>
          </a:p>
          <a:p>
            <a:pPr lvl="1">
              <a:buClr>
                <a:schemeClr val="tx2"/>
              </a:buClr>
            </a:pPr>
            <a:r>
              <a:rPr lang="en-US" sz="1600" dirty="0" smtClean="0">
                <a:solidFill>
                  <a:schemeClr val="tx1"/>
                </a:solidFill>
                <a:latin typeface="Calibri"/>
                <a:cs typeface="Calibri"/>
              </a:rPr>
              <a:t>Attracting and retaining Board Members, Staff, and Volunteers</a:t>
            </a:r>
            <a:r>
              <a:rPr lang="en-US" sz="1600" dirty="0" smtClean="0">
                <a:solidFill>
                  <a:schemeClr val="tx1"/>
                </a:solidFill>
                <a:latin typeface="Calibri"/>
                <a:cs typeface="Calibri"/>
              </a:rPr>
              <a:t> </a:t>
            </a:r>
            <a:r>
              <a:rPr lang="en-US" sz="1600" dirty="0" smtClean="0">
                <a:solidFill>
                  <a:schemeClr val="tx1"/>
                </a:solidFill>
                <a:latin typeface="Calibri"/>
                <a:cs typeface="Calibri"/>
              </a:rPr>
              <a:t>are</a:t>
            </a:r>
            <a:r>
              <a:rPr lang="en-US" sz="1600" dirty="0" smtClean="0">
                <a:solidFill>
                  <a:schemeClr val="tx1"/>
                </a:solidFill>
                <a:latin typeface="Calibri"/>
                <a:cs typeface="Calibri"/>
              </a:rPr>
              <a:t> </a:t>
            </a:r>
            <a:r>
              <a:rPr lang="en-US" sz="1600" dirty="0" smtClean="0">
                <a:solidFill>
                  <a:schemeClr val="tx1"/>
                </a:solidFill>
                <a:latin typeface="Calibri"/>
                <a:cs typeface="Calibri"/>
              </a:rPr>
              <a:t>more critical.</a:t>
            </a:r>
          </a:p>
          <a:p>
            <a:pPr lvl="1">
              <a:buClr>
                <a:schemeClr val="tx2"/>
              </a:buClr>
              <a:buNone/>
            </a:pPr>
            <a:endParaRPr lang="en-US" sz="1400" dirty="0" smtClean="0">
              <a:solidFill>
                <a:schemeClr val="tx1"/>
              </a:solidFill>
              <a:latin typeface="Calibri"/>
              <a:cs typeface="Calibri"/>
            </a:endParaRPr>
          </a:p>
          <a:p>
            <a:pPr>
              <a:buClr>
                <a:schemeClr val="tx2"/>
              </a:buClr>
              <a:buFont typeface="Wingdings" panose="05000000000000000000" pitchFamily="2" charset="2"/>
              <a:buChar char="Ø"/>
            </a:pPr>
            <a:r>
              <a:rPr lang="en-US" sz="1800" dirty="0" smtClean="0">
                <a:solidFill>
                  <a:schemeClr val="tx1"/>
                </a:solidFill>
                <a:latin typeface="Calibri"/>
                <a:cs typeface="Calibri"/>
              </a:rPr>
              <a:t>Increased oversight </a:t>
            </a:r>
          </a:p>
          <a:p>
            <a:pPr lvl="1">
              <a:buClr>
                <a:schemeClr val="tx2"/>
              </a:buClr>
            </a:pPr>
            <a:r>
              <a:rPr lang="en-US" sz="1600" dirty="0" smtClean="0">
                <a:solidFill>
                  <a:schemeClr val="tx1"/>
                </a:solidFill>
                <a:latin typeface="Calibri"/>
                <a:cs typeface="Calibri"/>
              </a:rPr>
              <a:t>IRS and other regulatory groups</a:t>
            </a:r>
          </a:p>
          <a:p>
            <a:pPr lvl="1">
              <a:buClr>
                <a:schemeClr val="tx2"/>
              </a:buClr>
            </a:pPr>
            <a:r>
              <a:rPr lang="en-US" sz="1600" dirty="0" smtClean="0">
                <a:solidFill>
                  <a:schemeClr val="tx1"/>
                </a:solidFill>
                <a:latin typeface="Calibri"/>
                <a:cs typeface="Calibri"/>
              </a:rPr>
              <a:t>Grant makers</a:t>
            </a:r>
          </a:p>
          <a:p>
            <a:pPr lvl="1">
              <a:buClr>
                <a:schemeClr val="tx2"/>
              </a:buClr>
            </a:pPr>
            <a:r>
              <a:rPr lang="en-US" sz="1600" dirty="0" smtClean="0">
                <a:solidFill>
                  <a:schemeClr val="tx1"/>
                </a:solidFill>
                <a:latin typeface="Calibri"/>
                <a:cs typeface="Calibri"/>
              </a:rPr>
              <a:t>Your community</a:t>
            </a:r>
          </a:p>
          <a:p>
            <a:pPr lvl="1">
              <a:buClr>
                <a:schemeClr val="tx2"/>
              </a:buClr>
              <a:buNone/>
            </a:pPr>
            <a:endParaRPr lang="en-US" sz="1400" b="1" dirty="0" smtClean="0">
              <a:solidFill>
                <a:schemeClr val="tx1"/>
              </a:solidFill>
              <a:latin typeface="Georgia" pitchFamily="18" charset="0"/>
            </a:endParaRPr>
          </a:p>
          <a:p>
            <a:pPr lvl="1">
              <a:buClr>
                <a:schemeClr val="tx2"/>
              </a:buClr>
              <a:buNone/>
            </a:pPr>
            <a:r>
              <a:rPr lang="en-US" sz="1600" i="1" dirty="0" smtClean="0">
                <a:solidFill>
                  <a:schemeClr val="tx1"/>
                </a:solidFill>
                <a:latin typeface="Calibri"/>
                <a:cs typeface="Calibri"/>
              </a:rPr>
              <a:t>   The </a:t>
            </a:r>
            <a:r>
              <a:rPr lang="en-US" sz="1400" b="1" dirty="0" smtClean="0">
                <a:solidFill>
                  <a:schemeClr val="tx1"/>
                </a:solidFill>
                <a:latin typeface="Georgia" pitchFamily="18" charset="0"/>
              </a:rPr>
              <a:t>MaxCI</a:t>
            </a:r>
            <a:r>
              <a:rPr lang="en-US" sz="1400" i="1" dirty="0" smtClean="0">
                <a:solidFill>
                  <a:schemeClr val="tx1"/>
                </a:solidFill>
              </a:rPr>
              <a:t> </a:t>
            </a:r>
            <a:r>
              <a:rPr lang="en-US" sz="1600" dirty="0" smtClean="0">
                <a:solidFill>
                  <a:schemeClr val="tx1"/>
                </a:solidFill>
                <a:latin typeface="Calibri"/>
                <a:cs typeface="Calibri"/>
              </a:rPr>
              <a:t>Assessment Tool™</a:t>
            </a:r>
            <a:r>
              <a:rPr lang="en-US" sz="1600" i="1" dirty="0" smtClean="0">
                <a:solidFill>
                  <a:schemeClr val="tx1"/>
                </a:solidFill>
                <a:latin typeface="Calibri"/>
                <a:cs typeface="Calibri"/>
              </a:rPr>
              <a:t> was developed as an online, systematic strategic assessment and planning tool to help navigate this landscape, to improve operations, aid strategic planning and maximize organizational potential. </a:t>
            </a:r>
          </a:p>
          <a:p>
            <a:pPr lvl="1">
              <a:buClr>
                <a:schemeClr val="tx2"/>
              </a:buClr>
              <a:buNone/>
            </a:pPr>
            <a:endParaRPr lang="en-US" sz="1400" dirty="0" smtClean="0">
              <a:latin typeface="Calibri"/>
              <a:cs typeface="Calibri"/>
            </a:endParaRPr>
          </a:p>
          <a:p>
            <a:pPr lvl="1">
              <a:buClr>
                <a:schemeClr val="tx2"/>
              </a:buClr>
            </a:pPr>
            <a:endParaRPr lang="en-US" sz="1400" dirty="0" smtClean="0"/>
          </a:p>
          <a:p>
            <a:endParaRPr lang="en-US" dirty="0" smtClean="0"/>
          </a:p>
        </p:txBody>
      </p:sp>
      <p:sp>
        <p:nvSpPr>
          <p:cNvPr id="3" name="Title 2"/>
          <p:cNvSpPr>
            <a:spLocks noGrp="1"/>
          </p:cNvSpPr>
          <p:nvPr>
            <p:ph type="title"/>
          </p:nvPr>
        </p:nvSpPr>
        <p:spPr>
          <a:xfrm>
            <a:off x="228600" y="355847"/>
            <a:ext cx="8686800" cy="1054394"/>
          </a:xfrm>
        </p:spPr>
        <p:txBody>
          <a:bodyPr/>
          <a:lstStyle/>
          <a:p>
            <a:r>
              <a:rPr lang="en-US" dirty="0" smtClean="0">
                <a:latin typeface="Georgia" pitchFamily="18" charset="0"/>
              </a:rPr>
              <a:t>M</a:t>
            </a:r>
            <a:r>
              <a:rPr lang="en-US" sz="2800" dirty="0" smtClean="0">
                <a:latin typeface="Georgia" pitchFamily="18" charset="0"/>
              </a:rPr>
              <a:t>AX</a:t>
            </a:r>
            <a:r>
              <a:rPr lang="en-US" dirty="0" smtClean="0">
                <a:latin typeface="Georgia" pitchFamily="18" charset="0"/>
              </a:rPr>
              <a:t>CI</a:t>
            </a:r>
            <a:r>
              <a:rPr lang="en-US" dirty="0" smtClean="0"/>
              <a:t> Assessment Tool</a:t>
            </a:r>
            <a:r>
              <a:rPr lang="en-US" dirty="0" smtClean="0">
                <a:solidFill>
                  <a:srgbClr val="ACC2C9"/>
                </a:solidFill>
              </a:rPr>
              <a:t>™</a:t>
            </a:r>
            <a:r>
              <a:rPr lang="en-US" dirty="0" smtClean="0"/>
              <a:t> </a:t>
            </a:r>
            <a:br>
              <a:rPr lang="en-US" dirty="0" smtClean="0"/>
            </a:br>
            <a:r>
              <a:rPr lang="en-US" sz="1800" dirty="0" smtClean="0">
                <a:solidFill>
                  <a:schemeClr val="tx2">
                    <a:lumMod val="25000"/>
                    <a:lumOff val="75000"/>
                  </a:schemeClr>
                </a:solidFill>
                <a:latin typeface="Calibri"/>
                <a:cs typeface="Calibri"/>
              </a:rPr>
              <a:t>Business Challenges for Nonprofits</a:t>
            </a:r>
            <a:endParaRPr lang="en-US" sz="1800" dirty="0">
              <a:solidFill>
                <a:schemeClr val="tx2">
                  <a:lumMod val="25000"/>
                  <a:lumOff val="75000"/>
                </a:schemeClr>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3589696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buNone/>
            </a:pPr>
            <a:r>
              <a:rPr lang="en-US" spc="300" dirty="0" smtClean="0">
                <a:solidFill>
                  <a:srgbClr val="9F0000"/>
                </a:solidFill>
                <a:latin typeface="Calibri"/>
                <a:cs typeface="Calibri"/>
              </a:rPr>
              <a:t>  </a:t>
            </a:r>
            <a:r>
              <a:rPr lang="en-US" sz="1400" spc="300" dirty="0" smtClean="0">
                <a:solidFill>
                  <a:srgbClr val="9F0000"/>
                </a:solidFill>
                <a:latin typeface="Calibri"/>
                <a:cs typeface="Calibri"/>
              </a:rPr>
              <a:t>“The “Levels” and the questions forced me to think more deeply and broadly about organizations as grantees, or grantors, like never before. That perspective was helpful in thinking about what our board should focus on.”</a:t>
            </a:r>
          </a:p>
          <a:p>
            <a:pPr>
              <a:buNone/>
            </a:pPr>
            <a:r>
              <a:rPr lang="en-US" sz="1600" i="1" dirty="0" smtClean="0">
                <a:solidFill>
                  <a:srgbClr val="9F0000"/>
                </a:solidFill>
                <a:latin typeface="Calibri"/>
                <a:cs typeface="Calibri"/>
              </a:rPr>
              <a:t>                   Jim Block, Partner, Johnson Block CPA</a:t>
            </a:r>
          </a:p>
          <a:p>
            <a:pPr>
              <a:buNone/>
            </a:pPr>
            <a:endParaRPr lang="en-US" sz="1514" i="1" dirty="0" smtClean="0">
              <a:solidFill>
                <a:srgbClr val="005788"/>
              </a:solidFill>
              <a:latin typeface="Calibri"/>
              <a:cs typeface="Calibri"/>
            </a:endParaRPr>
          </a:p>
          <a:p>
            <a:pPr>
              <a:buNone/>
            </a:pPr>
            <a:r>
              <a:rPr lang="en-US" sz="1514" i="1" dirty="0" smtClean="0">
                <a:solidFill>
                  <a:srgbClr val="005788"/>
                </a:solidFill>
                <a:latin typeface="Calibri"/>
                <a:cs typeface="Calibri"/>
              </a:rPr>
              <a:t>   </a:t>
            </a:r>
            <a:r>
              <a:rPr lang="en-US" sz="1400" i="1" dirty="0" smtClean="0">
                <a:solidFill>
                  <a:srgbClr val="005788"/>
                </a:solidFill>
                <a:latin typeface="Calibri"/>
                <a:cs typeface="Calibri"/>
              </a:rPr>
              <a:t>“</a:t>
            </a:r>
            <a:r>
              <a:rPr lang="en-US" sz="1400" i="1" spc="300" dirty="0" smtClean="0">
                <a:solidFill>
                  <a:srgbClr val="005788"/>
                </a:solidFill>
                <a:latin typeface="Calibri"/>
                <a:cs typeface="Calibri"/>
              </a:rPr>
              <a:t>The organizational introspection necessary to complete the assessment was, in and of itself, worth its weight in gold.”   </a:t>
            </a:r>
          </a:p>
          <a:p>
            <a:pPr>
              <a:buNone/>
            </a:pPr>
            <a:r>
              <a:rPr lang="en-US" sz="1600" i="1" dirty="0" smtClean="0">
                <a:solidFill>
                  <a:srgbClr val="005788"/>
                </a:solidFill>
                <a:latin typeface="Calibri"/>
                <a:cs typeface="Calibri"/>
              </a:rPr>
              <a:t>                  Jeff Haig, Board Member, Harley Owners Group</a:t>
            </a:r>
          </a:p>
          <a:p>
            <a:pPr>
              <a:buNone/>
            </a:pPr>
            <a:endParaRPr lang="en-US" sz="800" i="1" dirty="0" smtClean="0">
              <a:solidFill>
                <a:schemeClr val="accent6">
                  <a:lumMod val="50000"/>
                </a:schemeClr>
              </a:solidFill>
              <a:latin typeface="Calibri"/>
              <a:cs typeface="Calibri"/>
            </a:endParaRPr>
          </a:p>
          <a:p>
            <a:pPr>
              <a:buNone/>
            </a:pPr>
            <a:r>
              <a:rPr lang="en-US" sz="1400" i="1" spc="300" dirty="0" smtClean="0">
                <a:solidFill>
                  <a:srgbClr val="007F00"/>
                </a:solidFill>
                <a:latin typeface="Calibri"/>
                <a:cs typeface="Calibri"/>
              </a:rPr>
              <a:t>  </a:t>
            </a:r>
          </a:p>
          <a:p>
            <a:pPr>
              <a:buNone/>
            </a:pPr>
            <a:r>
              <a:rPr lang="en-US" sz="1400" i="1" spc="300" dirty="0" smtClean="0">
                <a:solidFill>
                  <a:srgbClr val="007F00"/>
                </a:solidFill>
                <a:latin typeface="Calibri"/>
                <a:cs typeface="Calibri"/>
              </a:rPr>
              <a:t>“Effectiveness begins with self-awareness, and not knowing where to begin is the pressing challenge. The </a:t>
            </a:r>
            <a:r>
              <a:rPr lang="en-US" sz="1400" i="1" spc="300" dirty="0" smtClean="0">
                <a:solidFill>
                  <a:srgbClr val="007F00"/>
                </a:solidFill>
                <a:latin typeface="Georgia"/>
                <a:cs typeface="Georgia"/>
              </a:rPr>
              <a:t>MaxCI</a:t>
            </a:r>
            <a:r>
              <a:rPr lang="en-US" sz="1400" i="1" spc="300" dirty="0" smtClean="0">
                <a:solidFill>
                  <a:srgbClr val="007F00"/>
                </a:solidFill>
                <a:latin typeface="Calibri"/>
                <a:cs typeface="Calibri"/>
              </a:rPr>
              <a:t> Assessment is the most effective tool I have ever seen in helping nonprofit organizations begin to transform shortfalls into maximizing their potential.</a:t>
            </a:r>
          </a:p>
          <a:p>
            <a:pPr>
              <a:buNone/>
            </a:pPr>
            <a:r>
              <a:rPr lang="en-US" sz="1600" i="1" dirty="0" smtClean="0">
                <a:solidFill>
                  <a:srgbClr val="007F00"/>
                </a:solidFill>
                <a:latin typeface="Calibri"/>
                <a:cs typeface="Calibri"/>
              </a:rPr>
              <a:t>                  Bill Turpin, Master Coach, Instructor &amp; Trainer</a:t>
            </a:r>
          </a:p>
          <a:p>
            <a:pPr>
              <a:buNone/>
            </a:pPr>
            <a:endParaRPr lang="en-US" sz="1600" i="1" dirty="0" smtClean="0">
              <a:solidFill>
                <a:srgbClr val="007F00"/>
              </a:solidFill>
              <a:latin typeface="Calibri"/>
              <a:cs typeface="Calibri"/>
            </a:endParaRPr>
          </a:p>
          <a:p>
            <a:pPr>
              <a:buNone/>
            </a:pPr>
            <a:r>
              <a:rPr lang="en-US" sz="1514" i="1" dirty="0" smtClean="0">
                <a:latin typeface="Calibri"/>
                <a:cs typeface="Calibri"/>
              </a:rPr>
              <a:t>    “The </a:t>
            </a:r>
            <a:r>
              <a:rPr lang="en-US" sz="1514" i="1" dirty="0" smtClean="0">
                <a:latin typeface="Georgia"/>
                <a:cs typeface="Georgia"/>
              </a:rPr>
              <a:t>MaxCI</a:t>
            </a:r>
            <a:r>
              <a:rPr lang="en-US" sz="1514" i="1" dirty="0" smtClean="0">
                <a:latin typeface="Calibri"/>
                <a:cs typeface="Calibri"/>
              </a:rPr>
              <a:t> Assessment is a highly effective organizational health self-assessment tool that produced a number of salient recommendations for each of the four nonprofits involved. This assessment focuses on performance and organizational potential, which was exactly what we needed in this instance. </a:t>
            </a:r>
          </a:p>
          <a:p>
            <a:pPr>
              <a:buNone/>
            </a:pPr>
            <a:r>
              <a:rPr lang="en-US" sz="1730" i="1" dirty="0" smtClean="0">
                <a:latin typeface="Calibri"/>
                <a:cs typeface="Calibri"/>
              </a:rPr>
              <a:t>                The Wisconsin Arts Board, State of Wisconsin</a:t>
            </a:r>
          </a:p>
          <a:p>
            <a:pPr>
              <a:buNone/>
            </a:pPr>
            <a:endParaRPr lang="en-US" sz="1600" i="1" dirty="0" smtClean="0">
              <a:solidFill>
                <a:srgbClr val="007F00"/>
              </a:solidFill>
              <a:latin typeface="Calibri"/>
              <a:cs typeface="Calibri"/>
            </a:endParaRPr>
          </a:p>
          <a:p>
            <a:pPr>
              <a:buNone/>
            </a:pPr>
            <a:endParaRPr lang="en-US" i="1" dirty="0" smtClean="0">
              <a:solidFill>
                <a:schemeClr val="accent6">
                  <a:lumMod val="50000"/>
                </a:schemeClr>
              </a:solidFill>
            </a:endParaRPr>
          </a:p>
          <a:p>
            <a:pPr>
              <a:buNone/>
            </a:pPr>
            <a:endParaRPr lang="en-US" i="1" dirty="0" smtClean="0">
              <a:solidFill>
                <a:schemeClr val="accent6">
                  <a:lumMod val="50000"/>
                </a:schemeClr>
              </a:solidFill>
            </a:endParaRPr>
          </a:p>
          <a:p>
            <a:endParaRPr lang="en-US" dirty="0"/>
          </a:p>
        </p:txBody>
      </p:sp>
      <p:sp>
        <p:nvSpPr>
          <p:cNvPr id="3" name="Title 2"/>
          <p:cNvSpPr>
            <a:spLocks noGrp="1"/>
          </p:cNvSpPr>
          <p:nvPr>
            <p:ph type="title"/>
          </p:nvPr>
        </p:nvSpPr>
        <p:spPr/>
        <p:txBody>
          <a:bodyPr/>
          <a:lstStyle/>
          <a:p>
            <a:r>
              <a:rPr lang="en-US" dirty="0" smtClean="0">
                <a:latin typeface="Georgia" pitchFamily="18" charset="0"/>
              </a:rPr>
              <a:t>M</a:t>
            </a:r>
            <a:r>
              <a:rPr lang="en-US" sz="2800" dirty="0" smtClean="0">
                <a:latin typeface="Georgia" pitchFamily="18" charset="0"/>
              </a:rPr>
              <a:t>AX</a:t>
            </a:r>
            <a:r>
              <a:rPr lang="en-US" dirty="0" smtClean="0">
                <a:latin typeface="Georgia" pitchFamily="18" charset="0"/>
              </a:rPr>
              <a:t>CI</a:t>
            </a:r>
            <a:r>
              <a:rPr lang="en-US" dirty="0" smtClean="0"/>
              <a:t> Assessment Tool</a:t>
            </a:r>
            <a:r>
              <a:rPr lang="en-US" dirty="0" smtClean="0">
                <a:solidFill>
                  <a:srgbClr val="ACC2C9"/>
                </a:solidFill>
              </a:rPr>
              <a:t>™ </a:t>
            </a:r>
            <a:r>
              <a:rPr lang="en-US" dirty="0" smtClean="0"/>
              <a:t/>
            </a:r>
            <a:br>
              <a:rPr lang="en-US" dirty="0" smtClean="0"/>
            </a:br>
            <a:r>
              <a:rPr lang="en-US" sz="2000" i="1" dirty="0" smtClean="0">
                <a:solidFill>
                  <a:srgbClr val="B7D3DF"/>
                </a:solidFill>
              </a:rPr>
              <a:t>Testimonials</a:t>
            </a:r>
            <a:endParaRPr lang="en-US" sz="2000" i="1" dirty="0">
              <a:solidFill>
                <a:srgbClr val="B7D3DF"/>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00200"/>
            <a:ext cx="8407893" cy="914400"/>
          </a:xfrm>
        </p:spPr>
        <p:txBody>
          <a:bodyPr>
            <a:normAutofit/>
          </a:bodyPr>
          <a:lstStyle/>
          <a:p>
            <a:endParaRPr lang="en-US" sz="1800" dirty="0" smtClean="0">
              <a:solidFill>
                <a:schemeClr val="accent3">
                  <a:lumMod val="75000"/>
                </a:schemeClr>
              </a:solidFill>
            </a:endParaRPr>
          </a:p>
          <a:p>
            <a:pPr marL="365760" lvl="1" indent="0">
              <a:buNone/>
            </a:pPr>
            <a:endParaRPr lang="en-US" sz="1600" dirty="0" smtClean="0"/>
          </a:p>
          <a:p>
            <a:pPr lvl="1"/>
            <a:endParaRPr lang="en-US" sz="1600" dirty="0"/>
          </a:p>
        </p:txBody>
      </p:sp>
      <p:sp>
        <p:nvSpPr>
          <p:cNvPr id="3" name="Title 2"/>
          <p:cNvSpPr>
            <a:spLocks noGrp="1"/>
          </p:cNvSpPr>
          <p:nvPr>
            <p:ph type="title"/>
          </p:nvPr>
        </p:nvSpPr>
        <p:spPr/>
        <p:txBody>
          <a:bodyPr/>
          <a:lstStyle/>
          <a:p>
            <a:r>
              <a:rPr lang="en-US" dirty="0" smtClean="0">
                <a:latin typeface="Georgia" pitchFamily="18" charset="0"/>
              </a:rPr>
              <a:t>M</a:t>
            </a:r>
            <a:r>
              <a:rPr lang="en-US" sz="2800" dirty="0" smtClean="0">
                <a:latin typeface="Georgia" pitchFamily="18" charset="0"/>
              </a:rPr>
              <a:t>AX</a:t>
            </a:r>
            <a:r>
              <a:rPr lang="en-US" dirty="0" smtClean="0">
                <a:latin typeface="Georgia" pitchFamily="18" charset="0"/>
              </a:rPr>
              <a:t>CI</a:t>
            </a:r>
            <a:r>
              <a:rPr lang="en-US" dirty="0" smtClean="0"/>
              <a:t> Assessment TOOL</a:t>
            </a:r>
            <a:r>
              <a:rPr lang="en-US" dirty="0" smtClean="0">
                <a:solidFill>
                  <a:srgbClr val="6FA6BF"/>
                </a:solidFill>
              </a:rPr>
              <a:t>™</a:t>
            </a:r>
            <a:r>
              <a:rPr lang="en-US" dirty="0" smtClean="0"/>
              <a:t> </a:t>
            </a:r>
            <a:br>
              <a:rPr lang="en-US" dirty="0" smtClean="0"/>
            </a:br>
            <a:r>
              <a:rPr lang="en-US" sz="1800" dirty="0" smtClean="0">
                <a:solidFill>
                  <a:srgbClr val="B7D3DF"/>
                </a:solidFill>
              </a:rPr>
              <a:t>Core application</a:t>
            </a:r>
            <a:endParaRPr lang="en-US" sz="1800" dirty="0">
              <a:solidFill>
                <a:srgbClr val="B7D3DF"/>
              </a:solidFill>
            </a:endParaRPr>
          </a:p>
        </p:txBody>
      </p:sp>
      <p:sp>
        <p:nvSpPr>
          <p:cNvPr id="10" name="TextBox 9"/>
          <p:cNvSpPr txBox="1"/>
          <p:nvPr/>
        </p:nvSpPr>
        <p:spPr>
          <a:xfrm>
            <a:off x="4876800" y="1676400"/>
            <a:ext cx="4267200" cy="4878259"/>
          </a:xfrm>
          <a:prstGeom prst="rect">
            <a:avLst/>
          </a:prstGeom>
          <a:noFill/>
        </p:spPr>
        <p:txBody>
          <a:bodyPr wrap="square" rtlCol="0">
            <a:spAutoFit/>
          </a:bodyPr>
          <a:lstStyle/>
          <a:p>
            <a:pPr>
              <a:buClr>
                <a:schemeClr val="tx2"/>
              </a:buClr>
            </a:pPr>
            <a:r>
              <a:rPr lang="en-US" sz="1400" dirty="0" smtClean="0">
                <a:solidFill>
                  <a:schemeClr val="tx2"/>
                </a:solidFill>
                <a:latin typeface="Georgia" pitchFamily="18" charset="0"/>
              </a:rPr>
              <a:t>MaxCI</a:t>
            </a:r>
            <a:r>
              <a:rPr lang="en-US" sz="1400" dirty="0" smtClean="0">
                <a:solidFill>
                  <a:schemeClr val="tx2"/>
                </a:solidFill>
              </a:rPr>
              <a:t> </a:t>
            </a:r>
            <a:r>
              <a:rPr lang="en-US" sz="1400" dirty="0" smtClean="0">
                <a:solidFill>
                  <a:schemeClr val="tx2"/>
                </a:solidFill>
                <a:latin typeface="Calibri"/>
                <a:cs typeface="Calibri"/>
              </a:rPr>
              <a:t>Assessment Tool™ Benefits </a:t>
            </a:r>
          </a:p>
          <a:p>
            <a:pPr>
              <a:buClr>
                <a:schemeClr val="tx2"/>
              </a:buClr>
            </a:pPr>
            <a:endParaRPr lang="en-US" sz="1400" dirty="0" smtClean="0">
              <a:solidFill>
                <a:schemeClr val="tx2"/>
              </a:solidFill>
            </a:endParaRPr>
          </a:p>
          <a:p>
            <a:pPr marL="171450" indent="-171450">
              <a:buClr>
                <a:schemeClr val="tx2"/>
              </a:buClr>
              <a:buFont typeface="Arial" panose="020B0604020202020204" pitchFamily="34" charset="0"/>
              <a:buChar char="•"/>
            </a:pPr>
            <a:r>
              <a:rPr lang="en-US" sz="1400" dirty="0" smtClean="0">
                <a:solidFill>
                  <a:schemeClr val="tx2"/>
                </a:solidFill>
                <a:latin typeface="Calibri"/>
                <a:cs typeface="Calibri"/>
              </a:rPr>
              <a:t>Board &amp; staff perceptions are translated into </a:t>
            </a:r>
            <a:r>
              <a:rPr lang="en-US" sz="1400" dirty="0">
                <a:solidFill>
                  <a:schemeClr val="tx2"/>
                </a:solidFill>
                <a:latin typeface="Calibri"/>
                <a:cs typeface="Calibri"/>
              </a:rPr>
              <a:t>metric-based </a:t>
            </a:r>
            <a:r>
              <a:rPr lang="en-US" sz="1400" dirty="0" smtClean="0">
                <a:solidFill>
                  <a:schemeClr val="tx2"/>
                </a:solidFill>
                <a:latin typeface="Calibri"/>
                <a:cs typeface="Calibri"/>
              </a:rPr>
              <a:t>scoring</a:t>
            </a:r>
            <a:r>
              <a:rPr lang="en-US" sz="1600" dirty="0" smtClean="0">
                <a:solidFill>
                  <a:srgbClr val="FF0000"/>
                </a:solidFill>
                <a:latin typeface="Calibri"/>
                <a:cs typeface="Calibri"/>
              </a:rPr>
              <a:t>*</a:t>
            </a:r>
            <a:r>
              <a:rPr lang="en-US" sz="1400" dirty="0" smtClean="0">
                <a:solidFill>
                  <a:schemeClr val="tx2"/>
                </a:solidFill>
                <a:latin typeface="Calibri"/>
                <a:cs typeface="Calibri"/>
              </a:rPr>
              <a:t> to:</a:t>
            </a:r>
          </a:p>
          <a:p>
            <a:pPr marL="685800" lvl="1" indent="-228600">
              <a:buClr>
                <a:schemeClr val="tx2"/>
              </a:buClr>
              <a:buFont typeface="+mj-lt"/>
              <a:buAutoNum type="alphaUcPeriod"/>
            </a:pPr>
            <a:r>
              <a:rPr lang="en-US" sz="1400" dirty="0" smtClean="0">
                <a:solidFill>
                  <a:schemeClr val="tx2"/>
                </a:solidFill>
                <a:latin typeface="Calibri"/>
                <a:cs typeface="Calibri"/>
              </a:rPr>
              <a:t>Illustrate strengths, stability and shortcomings</a:t>
            </a:r>
          </a:p>
          <a:p>
            <a:pPr marL="685800" lvl="1" indent="-228600">
              <a:buClr>
                <a:schemeClr val="tx2"/>
              </a:buClr>
              <a:buFont typeface="+mj-lt"/>
              <a:buAutoNum type="alphaUcPeriod"/>
            </a:pPr>
            <a:r>
              <a:rPr lang="en-US" sz="1400" dirty="0" smtClean="0">
                <a:solidFill>
                  <a:schemeClr val="tx2"/>
                </a:solidFill>
                <a:latin typeface="Calibri"/>
                <a:cs typeface="Calibri"/>
              </a:rPr>
              <a:t>Define organizational health</a:t>
            </a:r>
          </a:p>
          <a:p>
            <a:pPr marL="685800" lvl="1" indent="-228600">
              <a:buClr>
                <a:schemeClr val="tx2"/>
              </a:buClr>
              <a:buFont typeface="+mj-lt"/>
              <a:buAutoNum type="alphaUcPeriod"/>
            </a:pPr>
            <a:r>
              <a:rPr lang="en-US" sz="1400" dirty="0" smtClean="0">
                <a:solidFill>
                  <a:schemeClr val="tx2"/>
                </a:solidFill>
                <a:latin typeface="Calibri"/>
                <a:cs typeface="Calibri"/>
              </a:rPr>
              <a:t>Provide participant confidentially within the total organizational analysis</a:t>
            </a:r>
          </a:p>
          <a:p>
            <a:pPr marL="685800" lvl="1" indent="-228600">
              <a:buClr>
                <a:schemeClr val="tx2"/>
              </a:buClr>
              <a:buFont typeface="+mj-lt"/>
              <a:buAutoNum type="alphaUcPeriod"/>
            </a:pPr>
            <a:r>
              <a:rPr lang="en-US" sz="1400" dirty="0" smtClean="0">
                <a:solidFill>
                  <a:schemeClr val="tx2"/>
                </a:solidFill>
                <a:latin typeface="Calibri"/>
                <a:cs typeface="Calibri"/>
              </a:rPr>
              <a:t>Improve competitive position in fundraising</a:t>
            </a:r>
          </a:p>
          <a:p>
            <a:pPr lvl="1">
              <a:buClr>
                <a:schemeClr val="tx2"/>
              </a:buClr>
            </a:pPr>
            <a:endParaRPr lang="en-US" sz="1400" dirty="0">
              <a:solidFill>
                <a:schemeClr val="tx2"/>
              </a:solidFill>
              <a:latin typeface="Calibri"/>
              <a:cs typeface="Calibri"/>
            </a:endParaRPr>
          </a:p>
          <a:p>
            <a:pPr marL="171450" indent="-171450">
              <a:buClr>
                <a:schemeClr val="tx2"/>
              </a:buClr>
              <a:buFont typeface="Arial" panose="020B0604020202020204" pitchFamily="34" charset="0"/>
              <a:buChar char="•"/>
            </a:pPr>
            <a:r>
              <a:rPr lang="en-US" sz="1400" dirty="0" smtClean="0">
                <a:solidFill>
                  <a:schemeClr val="tx2"/>
                </a:solidFill>
                <a:latin typeface="Calibri"/>
                <a:cs typeface="Calibri"/>
              </a:rPr>
              <a:t>A growth-oriented set of recommendations based on the organizational comparative </a:t>
            </a:r>
            <a:r>
              <a:rPr lang="en-US" sz="1400" dirty="0">
                <a:solidFill>
                  <a:schemeClr val="tx2"/>
                </a:solidFill>
                <a:latin typeface="Calibri"/>
                <a:cs typeface="Calibri"/>
              </a:rPr>
              <a:t>score that </a:t>
            </a:r>
            <a:r>
              <a:rPr lang="en-US" sz="1400" dirty="0" smtClean="0">
                <a:solidFill>
                  <a:schemeClr val="tx2"/>
                </a:solidFill>
                <a:latin typeface="Calibri"/>
                <a:cs typeface="Calibri"/>
              </a:rPr>
              <a:t>helps your nonprofit </a:t>
            </a:r>
            <a:r>
              <a:rPr lang="en-US" sz="1400" dirty="0">
                <a:solidFill>
                  <a:schemeClr val="tx2"/>
                </a:solidFill>
                <a:latin typeface="Calibri"/>
                <a:cs typeface="Calibri"/>
              </a:rPr>
              <a:t>move </a:t>
            </a:r>
            <a:r>
              <a:rPr lang="en-US" sz="1400" dirty="0" smtClean="0">
                <a:solidFill>
                  <a:schemeClr val="tx2"/>
                </a:solidFill>
                <a:latin typeface="Calibri"/>
                <a:cs typeface="Calibri"/>
              </a:rPr>
              <a:t>forward and maximize your potential. </a:t>
            </a:r>
          </a:p>
          <a:p>
            <a:pPr marL="228600" indent="-228600">
              <a:buClr>
                <a:schemeClr val="tx2"/>
              </a:buClr>
              <a:buFont typeface="+mj-lt"/>
              <a:buAutoNum type="arabicPeriod"/>
            </a:pPr>
            <a:endParaRPr lang="en-US" sz="1400" dirty="0">
              <a:solidFill>
                <a:schemeClr val="tx2"/>
              </a:solidFill>
              <a:latin typeface="Calibri"/>
              <a:cs typeface="Calibri"/>
            </a:endParaRPr>
          </a:p>
          <a:p>
            <a:pPr marL="171450" indent="-171450">
              <a:buClr>
                <a:schemeClr val="tx2"/>
              </a:buClr>
              <a:buFont typeface="Arial" panose="020B0604020202020204" pitchFamily="34" charset="0"/>
              <a:buChar char="•"/>
            </a:pPr>
            <a:r>
              <a:rPr lang="en-US" sz="1400" dirty="0" smtClean="0">
                <a:solidFill>
                  <a:schemeClr val="tx2"/>
                </a:solidFill>
                <a:latin typeface="Calibri"/>
                <a:cs typeface="Calibri"/>
              </a:rPr>
              <a:t>A baseline from which to re-assess and effectively measure improvement and competencies. </a:t>
            </a:r>
          </a:p>
          <a:p>
            <a:pPr marL="171450" indent="-171450">
              <a:buClr>
                <a:schemeClr val="tx2"/>
              </a:buClr>
              <a:buFont typeface="Arial" panose="020B0604020202020204" pitchFamily="34" charset="0"/>
              <a:buChar char="•"/>
            </a:pPr>
            <a:endParaRPr lang="en-US" sz="1100" dirty="0" smtClean="0">
              <a:solidFill>
                <a:schemeClr val="tx2"/>
              </a:solidFill>
            </a:endParaRPr>
          </a:p>
          <a:p>
            <a:pPr lvl="0">
              <a:buClr>
                <a:schemeClr val="tx2"/>
              </a:buClr>
            </a:pPr>
            <a:r>
              <a:rPr lang="en-US" sz="1600" dirty="0" smtClean="0">
                <a:solidFill>
                  <a:srgbClr val="FF0000"/>
                </a:solidFill>
                <a:latin typeface="Calibri"/>
                <a:cs typeface="Calibri"/>
              </a:rPr>
              <a:t>* </a:t>
            </a:r>
            <a:r>
              <a:rPr lang="en-US" sz="1200" dirty="0" smtClean="0">
                <a:solidFill>
                  <a:schemeClr val="tx2"/>
                </a:solidFill>
                <a:latin typeface="Calibri"/>
                <a:cs typeface="Calibri"/>
              </a:rPr>
              <a:t>Assessment answers are weighted, totaled and then compared to the organization’s potential (this scoring mechanism is called “ipsative.”) The entire Assessment has been reviewed and tested by  educators, nonprofit organizations and business consultants.</a:t>
            </a:r>
            <a:endParaRPr lang="en-US" sz="1200" dirty="0" smtClean="0">
              <a:latin typeface="Calibri"/>
              <a:cs typeface="Calibri"/>
            </a:endParaRPr>
          </a:p>
          <a:p>
            <a:pPr>
              <a:buClr>
                <a:schemeClr val="tx2"/>
              </a:buClr>
            </a:pPr>
            <a:endParaRPr lang="en-US" sz="1200" dirty="0" smtClean="0">
              <a:solidFill>
                <a:schemeClr val="tx2"/>
              </a:solidFill>
              <a:latin typeface="Calibri"/>
              <a:cs typeface="Calibri"/>
            </a:endParaRPr>
          </a:p>
          <a:p>
            <a:pPr>
              <a:buClr>
                <a:schemeClr val="tx2"/>
              </a:buClr>
            </a:pPr>
            <a:endParaRPr lang="en-US" sz="1200" dirty="0">
              <a:solidFill>
                <a:schemeClr val="tx2"/>
              </a:solidFill>
              <a:latin typeface="Calibri"/>
              <a:cs typeface="Calibri"/>
            </a:endParaRPr>
          </a:p>
        </p:txBody>
      </p:sp>
      <p:grpSp>
        <p:nvGrpSpPr>
          <p:cNvPr id="12" name="Group 11"/>
          <p:cNvGrpSpPr/>
          <p:nvPr/>
        </p:nvGrpSpPr>
        <p:grpSpPr>
          <a:xfrm>
            <a:off x="457200" y="1447800"/>
            <a:ext cx="4267200" cy="5257800"/>
            <a:chOff x="304800" y="2514600"/>
            <a:chExt cx="5029200" cy="4778775"/>
          </a:xfrm>
        </p:grpSpPr>
        <p:grpSp>
          <p:nvGrpSpPr>
            <p:cNvPr id="7" name="Group 6"/>
            <p:cNvGrpSpPr/>
            <p:nvPr/>
          </p:nvGrpSpPr>
          <p:grpSpPr>
            <a:xfrm>
              <a:off x="304800" y="2514600"/>
              <a:ext cx="5029200" cy="4778775"/>
              <a:chOff x="457200" y="2667000"/>
              <a:chExt cx="4800600" cy="4593882"/>
            </a:xfrm>
          </p:grpSpPr>
          <p:graphicFrame>
            <p:nvGraphicFramePr>
              <p:cNvPr id="4" name="Content Placeholder 3"/>
              <p:cNvGraphicFramePr>
                <a:graphicFrameLocks/>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812880913"/>
                  </p:ext>
                </p:extLst>
              </p:nvPr>
            </p:nvGraphicFramePr>
            <p:xfrm>
              <a:off x="457200" y="2667000"/>
              <a:ext cx="4800600" cy="4593882"/>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590203755"/>
                  </p:ext>
                </p:extLst>
              </p:nvPr>
            </p:nvGraphicFramePr>
            <p:xfrm>
              <a:off x="1571625" y="3798826"/>
              <a:ext cx="2743200" cy="2343733"/>
            </p:xfrm>
            <a:graphic>
              <a:graphicData uri="http://schemas.openxmlformats.org/drawingml/2006/diagram">
                <a:relIds xmlns:dgm="http://schemas.openxmlformats.org/drawingml/2006/diagram" xmlns:r="http://schemas.openxmlformats.org/officeDocument/2006/relationships" r:dm="rId8" r:lo="rId9" r:qs="rId10" r:cs="rId11"/>
              </a:graphicData>
            </a:graphic>
          </p:graphicFrame>
        </p:grpSp>
        <p:sp>
          <p:nvSpPr>
            <p:cNvPr id="11" name="TextBox 10"/>
            <p:cNvSpPr txBox="1"/>
            <p:nvPr/>
          </p:nvSpPr>
          <p:spPr>
            <a:xfrm>
              <a:off x="304800" y="6255640"/>
              <a:ext cx="1975757" cy="587445"/>
            </a:xfrm>
            <a:prstGeom prst="rect">
              <a:avLst/>
            </a:prstGeom>
            <a:noFill/>
          </p:spPr>
          <p:txBody>
            <a:bodyPr wrap="square" rtlCol="0">
              <a:spAutoFit/>
            </a:bodyPr>
            <a:lstStyle/>
            <a:p>
              <a:pPr algn="ctr"/>
              <a:r>
                <a:rPr lang="en-US" sz="1200" dirty="0" smtClean="0">
                  <a:solidFill>
                    <a:schemeClr val="tx2"/>
                  </a:solidFill>
                  <a:latin typeface="Georgia" pitchFamily="18" charset="0"/>
                </a:rPr>
                <a:t>MaxCI</a:t>
              </a:r>
              <a:r>
                <a:rPr lang="en-US" sz="1200" dirty="0" smtClean="0">
                  <a:solidFill>
                    <a:schemeClr val="tx2"/>
                  </a:solidFill>
                </a:rPr>
                <a:t> </a:t>
              </a:r>
              <a:r>
                <a:rPr lang="en-US" sz="1200" dirty="0" smtClean="0">
                  <a:solidFill>
                    <a:schemeClr val="tx2"/>
                  </a:solidFill>
                  <a:latin typeface="Calibri"/>
                  <a:cs typeface="Calibri"/>
                </a:rPr>
                <a:t>Assessmen</a:t>
              </a:r>
              <a:r>
                <a:rPr lang="en-US" sz="1100" dirty="0" smtClean="0">
                  <a:solidFill>
                    <a:schemeClr val="tx2"/>
                  </a:solidFill>
                  <a:latin typeface="Calibri"/>
                  <a:cs typeface="Calibri"/>
                </a:rPr>
                <a:t>t Tool™ </a:t>
              </a:r>
              <a:r>
                <a:rPr lang="en-US" sz="1200" dirty="0" smtClean="0">
                  <a:solidFill>
                    <a:schemeClr val="tx2"/>
                  </a:solidFill>
                  <a:latin typeface="Calibri"/>
                  <a:cs typeface="Calibri"/>
                </a:rPr>
                <a:t>in a Generalized Strategy Framework</a:t>
              </a:r>
              <a:endParaRPr lang="en-US" sz="1200" dirty="0">
                <a:solidFill>
                  <a:schemeClr val="tx2"/>
                </a:solidFill>
                <a:latin typeface="Calibri"/>
                <a:cs typeface="Calibri"/>
              </a:endParaRPr>
            </a:p>
          </p:txBody>
        </p:sp>
      </p:gr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66919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676400"/>
            <a:ext cx="4800600" cy="4910329"/>
          </a:xfrm>
        </p:spPr>
        <p:txBody>
          <a:bodyPr vert="horz" numCol="1" anchor="t">
            <a:normAutofit lnSpcReduction="10000"/>
          </a:bodyPr>
          <a:lstStyle/>
          <a:p>
            <a:pPr marL="91440" indent="0">
              <a:buNone/>
            </a:pPr>
            <a:r>
              <a:rPr lang="en-US" sz="1500" dirty="0" smtClean="0">
                <a:latin typeface="Calibri"/>
                <a:cs typeface="Calibri"/>
              </a:rPr>
              <a:t>The</a:t>
            </a:r>
            <a:r>
              <a:rPr lang="en-US" sz="1500" dirty="0" smtClean="0">
                <a:latin typeface="Georgia" pitchFamily="18" charset="0"/>
              </a:rPr>
              <a:t> MaxCI</a:t>
            </a:r>
            <a:r>
              <a:rPr lang="en-US" sz="1500" dirty="0" smtClean="0"/>
              <a:t> </a:t>
            </a:r>
            <a:r>
              <a:rPr lang="en-US" sz="1514" dirty="0" smtClean="0">
                <a:latin typeface="Calibri"/>
                <a:cs typeface="Calibri"/>
              </a:rPr>
              <a:t>Assessment Tool™ provides ways to leverage other critical areas of your organization, and to maximize its value to the community.</a:t>
            </a:r>
            <a:endParaRPr lang="en-US" sz="1514" dirty="0" smtClean="0">
              <a:solidFill>
                <a:srgbClr val="FF0000"/>
              </a:solidFill>
              <a:latin typeface="Calibri"/>
              <a:cs typeface="Calibri"/>
            </a:endParaRPr>
          </a:p>
          <a:p>
            <a:pPr marL="91440" indent="0">
              <a:buNone/>
            </a:pPr>
            <a:endParaRPr lang="en-US" sz="1297" dirty="0" smtClean="0">
              <a:latin typeface="Calibri"/>
              <a:cs typeface="Calibri"/>
            </a:endParaRPr>
          </a:p>
          <a:p>
            <a:pPr marL="91440" indent="0">
              <a:buNone/>
            </a:pPr>
            <a:r>
              <a:rPr lang="en-US" sz="1297" dirty="0" smtClean="0">
                <a:latin typeface="Calibri"/>
                <a:cs typeface="Calibri"/>
              </a:rPr>
              <a:t>Board/Leadership Evaluation</a:t>
            </a:r>
          </a:p>
          <a:p>
            <a:pPr marL="365760" lvl="1" indent="0">
              <a:buNone/>
            </a:pPr>
            <a:r>
              <a:rPr lang="en-US" sz="1297" spc="0" dirty="0" smtClean="0">
                <a:latin typeface="Calibri"/>
                <a:cs typeface="Calibri"/>
              </a:rPr>
              <a:t>It is used as confidential self-evaluation as well as assessing </a:t>
            </a:r>
          </a:p>
          <a:p>
            <a:pPr marL="365760" lvl="1" indent="0">
              <a:buNone/>
            </a:pPr>
            <a:r>
              <a:rPr lang="en-US" sz="1297" spc="0" dirty="0" smtClean="0">
                <a:latin typeface="Calibri"/>
                <a:cs typeface="Calibri"/>
              </a:rPr>
              <a:t>the effectiveness of leadership and management</a:t>
            </a:r>
          </a:p>
          <a:p>
            <a:pPr marL="365760" lvl="1" indent="0">
              <a:buNone/>
            </a:pPr>
            <a:endParaRPr lang="en-US" sz="1297" dirty="0">
              <a:latin typeface="Calibri"/>
              <a:cs typeface="Calibri"/>
            </a:endParaRPr>
          </a:p>
          <a:p>
            <a:pPr marL="91440" indent="0">
              <a:buNone/>
            </a:pPr>
            <a:r>
              <a:rPr lang="en-US" sz="1297" dirty="0" smtClean="0">
                <a:latin typeface="Calibri"/>
                <a:cs typeface="Calibri"/>
              </a:rPr>
              <a:t>Identify Skill/Resource Gaps</a:t>
            </a:r>
          </a:p>
          <a:p>
            <a:pPr marL="365760" lvl="1" indent="0">
              <a:buNone/>
            </a:pPr>
            <a:r>
              <a:rPr lang="en-US" sz="1297" spc="0" dirty="0" smtClean="0">
                <a:latin typeface="Calibri"/>
                <a:cs typeface="Calibri"/>
              </a:rPr>
              <a:t>Comparative scoring may uncover the need to acquire and/ </a:t>
            </a:r>
          </a:p>
          <a:p>
            <a:pPr marL="365760" lvl="1" indent="0">
              <a:buNone/>
            </a:pPr>
            <a:r>
              <a:rPr lang="en-US" sz="1297" spc="0" dirty="0" smtClean="0">
                <a:latin typeface="Calibri"/>
                <a:cs typeface="Calibri"/>
              </a:rPr>
              <a:t>or develop talent in key areas, as well as with the board of</a:t>
            </a:r>
          </a:p>
          <a:p>
            <a:pPr marL="365760" lvl="1" indent="0">
              <a:buNone/>
            </a:pPr>
            <a:r>
              <a:rPr lang="en-US" sz="1297" spc="0" dirty="0" smtClean="0">
                <a:latin typeface="Calibri"/>
                <a:cs typeface="Calibri"/>
              </a:rPr>
              <a:t>directors, leadership and management, staff and/or volunteers </a:t>
            </a:r>
          </a:p>
          <a:p>
            <a:pPr marL="365760" lvl="1" indent="0">
              <a:buNone/>
            </a:pPr>
            <a:endParaRPr lang="en-US" sz="1297" dirty="0" smtClean="0">
              <a:latin typeface="Calibri"/>
              <a:cs typeface="Calibri"/>
            </a:endParaRPr>
          </a:p>
          <a:p>
            <a:pPr marL="91440" indent="0">
              <a:buNone/>
            </a:pPr>
            <a:r>
              <a:rPr lang="en-US" sz="1297" dirty="0" smtClean="0">
                <a:latin typeface="Calibri"/>
                <a:cs typeface="Calibri"/>
              </a:rPr>
              <a:t>Communication</a:t>
            </a:r>
          </a:p>
          <a:p>
            <a:pPr marL="91440" lvl="1" indent="0">
              <a:buClr>
                <a:schemeClr val="accent1"/>
              </a:buClr>
              <a:buNone/>
            </a:pPr>
            <a:r>
              <a:rPr lang="en-US" sz="1297" spc="0" dirty="0" smtClean="0">
                <a:latin typeface="Calibri"/>
                <a:cs typeface="Calibri"/>
              </a:rPr>
              <a:t>        It will improve your communication and messaging to all        </a:t>
            </a:r>
          </a:p>
          <a:p>
            <a:pPr marL="91440" lvl="1" indent="0">
              <a:buClr>
                <a:schemeClr val="accent1"/>
              </a:buClr>
              <a:buNone/>
            </a:pPr>
            <a:r>
              <a:rPr lang="en-US" sz="1297" spc="0" dirty="0" smtClean="0">
                <a:latin typeface="Calibri"/>
                <a:cs typeface="Calibri"/>
              </a:rPr>
              <a:t>        your constituents, contributors and community</a:t>
            </a:r>
          </a:p>
          <a:p>
            <a:pPr marL="91440" indent="0">
              <a:buNone/>
            </a:pPr>
            <a:endParaRPr lang="en-US" sz="1297" dirty="0" smtClean="0">
              <a:latin typeface="Calibri"/>
              <a:cs typeface="Calibri"/>
            </a:endParaRPr>
          </a:p>
          <a:p>
            <a:pPr marL="91440" indent="0">
              <a:buNone/>
            </a:pPr>
            <a:r>
              <a:rPr lang="en-US" sz="1297" dirty="0" smtClean="0">
                <a:latin typeface="Calibri"/>
                <a:cs typeface="Calibri"/>
              </a:rPr>
              <a:t>Fundraising</a:t>
            </a:r>
          </a:p>
          <a:p>
            <a:pPr marL="365760" lvl="1" indent="0">
              <a:buNone/>
            </a:pPr>
            <a:r>
              <a:rPr lang="en-US" sz="1297" spc="0" dirty="0" smtClean="0">
                <a:latin typeface="Calibri"/>
                <a:cs typeface="Calibri"/>
              </a:rPr>
              <a:t>The Assessment Tool™ will give you a competitive edge over </a:t>
            </a:r>
          </a:p>
          <a:p>
            <a:pPr marL="365760" lvl="1" indent="0">
              <a:buNone/>
            </a:pPr>
            <a:r>
              <a:rPr lang="en-US" sz="1297" spc="0" dirty="0" smtClean="0">
                <a:latin typeface="Calibri"/>
                <a:cs typeface="Calibri"/>
              </a:rPr>
              <a:t>other nonprofits seeking funds from grantors and contributors.</a:t>
            </a:r>
          </a:p>
          <a:p>
            <a:pPr marL="365760" lvl="1" indent="0">
              <a:buNone/>
            </a:pPr>
            <a:endParaRPr lang="en-US" sz="1600" dirty="0"/>
          </a:p>
        </p:txBody>
      </p:sp>
      <p:sp>
        <p:nvSpPr>
          <p:cNvPr id="3" name="Title 2"/>
          <p:cNvSpPr>
            <a:spLocks noGrp="1"/>
          </p:cNvSpPr>
          <p:nvPr>
            <p:ph type="title"/>
          </p:nvPr>
        </p:nvSpPr>
        <p:spPr/>
        <p:txBody>
          <a:bodyPr/>
          <a:lstStyle/>
          <a:p>
            <a:r>
              <a:rPr lang="en-US" dirty="0" smtClean="0">
                <a:latin typeface="Georgia" pitchFamily="18" charset="0"/>
              </a:rPr>
              <a:t>M</a:t>
            </a:r>
            <a:r>
              <a:rPr lang="en-US" sz="2800" dirty="0" smtClean="0">
                <a:latin typeface="Georgia" pitchFamily="18" charset="0"/>
              </a:rPr>
              <a:t>AX</a:t>
            </a:r>
            <a:r>
              <a:rPr lang="en-US" dirty="0" smtClean="0">
                <a:latin typeface="Georgia" pitchFamily="18" charset="0"/>
              </a:rPr>
              <a:t>CI </a:t>
            </a:r>
            <a:r>
              <a:rPr lang="en-US" dirty="0" smtClean="0"/>
              <a:t>Assessment TOOL</a:t>
            </a:r>
            <a:r>
              <a:rPr lang="en-US" dirty="0" smtClean="0">
                <a:solidFill>
                  <a:srgbClr val="ACC2C9"/>
                </a:solidFill>
              </a:rPr>
              <a:t>™</a:t>
            </a:r>
            <a:r>
              <a:rPr lang="en-US" dirty="0" smtClean="0">
                <a:solidFill>
                  <a:srgbClr val="6FA6BF"/>
                </a:solidFill>
              </a:rPr>
              <a:t> </a:t>
            </a:r>
            <a:r>
              <a:rPr lang="en-US" dirty="0" smtClean="0"/>
              <a:t/>
            </a:r>
            <a:br>
              <a:rPr lang="en-US" dirty="0" smtClean="0"/>
            </a:br>
            <a:r>
              <a:rPr lang="en-US" sz="1800" dirty="0" smtClean="0">
                <a:solidFill>
                  <a:srgbClr val="ACC2C9"/>
                </a:solidFill>
              </a:rPr>
              <a:t>Additional applications/Benefits</a:t>
            </a:r>
            <a:endParaRPr lang="en-US" sz="1800" dirty="0">
              <a:solidFill>
                <a:srgbClr val="ACC2C9"/>
              </a:solidFill>
            </a:endParaRPr>
          </a:p>
        </p:txBody>
      </p:sp>
      <p:graphicFrame>
        <p:nvGraphicFramePr>
          <p:cNvPr id="4" name="Diagram 3"/>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29058139"/>
              </p:ext>
            </p:extLst>
          </p:nvPr>
        </p:nvGraphicFramePr>
        <p:xfrm>
          <a:off x="4419600" y="1600200"/>
          <a:ext cx="4572000" cy="49784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135451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itle 4"/>
          <p:cNvSpPr>
            <a:spLocks noGrp="1"/>
          </p:cNvSpPr>
          <p:nvPr>
            <p:ph type="title"/>
          </p:nvPr>
        </p:nvSpPr>
        <p:spPr>
          <a:xfrm>
            <a:off x="1219200" y="355847"/>
            <a:ext cx="6629400" cy="1054394"/>
          </a:xfrm>
        </p:spPr>
        <p:txBody>
          <a:bodyPr/>
          <a:lstStyle/>
          <a:p>
            <a:r>
              <a:rPr lang="en-US" dirty="0" smtClean="0">
                <a:latin typeface="Georgia" pitchFamily="18" charset="0"/>
              </a:rPr>
              <a:t>M</a:t>
            </a:r>
            <a:r>
              <a:rPr lang="en-US" sz="2800" dirty="0" smtClean="0">
                <a:latin typeface="Georgia" pitchFamily="18" charset="0"/>
              </a:rPr>
              <a:t>AX</a:t>
            </a:r>
            <a:r>
              <a:rPr lang="en-US" dirty="0" smtClean="0">
                <a:latin typeface="Georgia" pitchFamily="18" charset="0"/>
              </a:rPr>
              <a:t>CI</a:t>
            </a:r>
            <a:r>
              <a:rPr lang="en-US" dirty="0" smtClean="0"/>
              <a:t> Assessment TOOL</a:t>
            </a:r>
            <a:r>
              <a:rPr lang="en-US" dirty="0" smtClean="0">
                <a:solidFill>
                  <a:srgbClr val="ACC2C9"/>
                </a:solidFill>
              </a:rPr>
              <a:t>™</a:t>
            </a:r>
            <a:r>
              <a:rPr lang="en-US" dirty="0" smtClean="0">
                <a:solidFill>
                  <a:srgbClr val="6FA6BF"/>
                </a:solidFill>
              </a:rPr>
              <a:t> </a:t>
            </a:r>
            <a:r>
              <a:rPr lang="en-US" dirty="0" smtClean="0"/>
              <a:t/>
            </a:r>
            <a:br>
              <a:rPr lang="en-US" dirty="0" smtClean="0"/>
            </a:br>
            <a:r>
              <a:rPr lang="en-US" sz="1800" dirty="0" smtClean="0">
                <a:solidFill>
                  <a:srgbClr val="B7D3DF"/>
                </a:solidFill>
              </a:rPr>
              <a:t>Powerful and Comprehensive evaluation </a:t>
            </a:r>
            <a:r>
              <a:rPr lang="en-US" sz="1800" dirty="0">
                <a:solidFill>
                  <a:srgbClr val="B7D3DF"/>
                </a:solidFill>
              </a:rPr>
              <a:t>of </a:t>
            </a:r>
            <a:r>
              <a:rPr lang="en-US" sz="1800" dirty="0" smtClean="0">
                <a:solidFill>
                  <a:srgbClr val="B7D3DF"/>
                </a:solidFill>
              </a:rPr>
              <a:t>Nonprofit business functions</a:t>
            </a:r>
            <a:r>
              <a:rPr lang="en-US" sz="1800" dirty="0" smtClean="0">
                <a:solidFill>
                  <a:schemeClr val="accent3">
                    <a:lumMod val="75000"/>
                  </a:schemeClr>
                </a:solidFill>
              </a:rPr>
              <a:t/>
            </a:r>
            <a:br>
              <a:rPr lang="en-US" sz="1800" dirty="0" smtClean="0">
                <a:solidFill>
                  <a:schemeClr val="accent3">
                    <a:lumMod val="75000"/>
                  </a:schemeClr>
                </a:solidFill>
              </a:rPr>
            </a:br>
            <a:endParaRPr lang="en-US" sz="1800" dirty="0"/>
          </a:p>
        </p:txBody>
      </p:sp>
      <p:graphicFrame>
        <p:nvGraphicFramePr>
          <p:cNvPr id="4" name="Diagram 3"/>
          <p:cNvGraphicFramePr/>
          <p:nvPr>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71478025"/>
              </p:ext>
            </p:extLst>
          </p:nvPr>
        </p:nvGraphicFramePr>
        <p:xfrm>
          <a:off x="838200" y="2438400"/>
          <a:ext cx="6477000" cy="43815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2" name="TextBox 1"/>
          <p:cNvSpPr txBox="1"/>
          <p:nvPr/>
        </p:nvSpPr>
        <p:spPr>
          <a:xfrm>
            <a:off x="228600" y="1600200"/>
            <a:ext cx="8763000" cy="1569660"/>
          </a:xfrm>
          <a:prstGeom prst="rect">
            <a:avLst/>
          </a:prstGeom>
          <a:noFill/>
        </p:spPr>
        <p:txBody>
          <a:bodyPr wrap="square" rtlCol="0">
            <a:spAutoFit/>
          </a:bodyPr>
          <a:lstStyle/>
          <a:p>
            <a:pPr marL="285750" indent="-285750">
              <a:buFont typeface="Wingdings" panose="05000000000000000000" pitchFamily="2" charset="2"/>
              <a:buChar char="Ø"/>
            </a:pPr>
            <a:r>
              <a:rPr lang="en-US" sz="1600" dirty="0" smtClean="0">
                <a:solidFill>
                  <a:schemeClr val="tx2"/>
                </a:solidFill>
                <a:latin typeface="Calibri"/>
                <a:cs typeface="Calibri"/>
              </a:rPr>
              <a:t>Metrics-based scoring of organizational health from confidential stakeholder perspectives in nine business core areas</a:t>
            </a:r>
          </a:p>
          <a:p>
            <a:pPr marL="285750" indent="-285750">
              <a:buFont typeface="Wingdings" panose="05000000000000000000" pitchFamily="2" charset="2"/>
              <a:buChar char="Ø"/>
            </a:pPr>
            <a:endParaRPr lang="en-US" sz="1600" dirty="0" smtClean="0">
              <a:solidFill>
                <a:schemeClr val="tx2"/>
              </a:solidFill>
              <a:latin typeface="Calibri"/>
              <a:cs typeface="Calibri"/>
            </a:endParaRPr>
          </a:p>
          <a:p>
            <a:pPr marL="285750" indent="-285750">
              <a:buFont typeface="Wingdings" panose="05000000000000000000" pitchFamily="2" charset="2"/>
              <a:buChar char="Ø"/>
            </a:pPr>
            <a:r>
              <a:rPr lang="en-US" sz="1600" dirty="0" smtClean="0">
                <a:solidFill>
                  <a:schemeClr val="tx2"/>
                </a:solidFill>
                <a:latin typeface="Calibri"/>
                <a:cs typeface="Calibri"/>
              </a:rPr>
              <a:t>Tailored and concrete recommendations to maximize organizational improvements and potential.</a:t>
            </a:r>
          </a:p>
          <a:p>
            <a:pPr marL="285750" indent="-285750">
              <a:buFont typeface="Wingdings" panose="05000000000000000000" pitchFamily="2" charset="2"/>
              <a:buChar char="Ø"/>
            </a:pPr>
            <a:endParaRPr lang="en-US" sz="1400" dirty="0" smtClean="0">
              <a:solidFill>
                <a:schemeClr val="tx2"/>
              </a:solidFill>
            </a:endParaRPr>
          </a:p>
          <a:p>
            <a:endParaRPr lang="en-US" dirty="0"/>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830949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half" idx="1"/>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3487094437"/>
              </p:ext>
            </p:extLst>
          </p:nvPr>
        </p:nvGraphicFramePr>
        <p:xfrm>
          <a:off x="1447800" y="4876800"/>
          <a:ext cx="5257800" cy="1828800"/>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2" name="Content Placeholder 1"/>
          <p:cNvSpPr>
            <a:spLocks noGrp="1"/>
          </p:cNvSpPr>
          <p:nvPr>
            <p:ph sz="half" idx="2"/>
          </p:nvPr>
        </p:nvSpPr>
        <p:spPr>
          <a:xfrm>
            <a:off x="685800" y="2735994"/>
            <a:ext cx="3352800" cy="3347812"/>
          </a:xfrm>
          <a:noFill/>
          <a:ln>
            <a:noFill/>
          </a:ln>
        </p:spPr>
        <p:txBody>
          <a:bodyPr>
            <a:normAutofit/>
          </a:bodyPr>
          <a:lstStyle/>
          <a:p>
            <a:pPr marL="45720" indent="0">
              <a:buNone/>
            </a:pPr>
            <a:endParaRPr lang="en-US" sz="1400" dirty="0" smtClean="0"/>
          </a:p>
          <a:p>
            <a:pPr>
              <a:buClr>
                <a:schemeClr val="tx2"/>
              </a:buClr>
              <a:buFont typeface="Wingdings" panose="05000000000000000000" pitchFamily="2" charset="2"/>
              <a:buChar char="Ø"/>
            </a:pPr>
            <a:endParaRPr lang="en-US" sz="1400" dirty="0" smtClean="0"/>
          </a:p>
          <a:p>
            <a:pPr marL="45720" indent="0">
              <a:buNone/>
            </a:pPr>
            <a:endParaRPr lang="en-US" sz="1400" dirty="0"/>
          </a:p>
        </p:txBody>
      </p:sp>
      <p:sp>
        <p:nvSpPr>
          <p:cNvPr id="3" name="Title 2"/>
          <p:cNvSpPr>
            <a:spLocks noGrp="1"/>
          </p:cNvSpPr>
          <p:nvPr>
            <p:ph type="title"/>
          </p:nvPr>
        </p:nvSpPr>
        <p:spPr/>
        <p:txBody>
          <a:bodyPr/>
          <a:lstStyle/>
          <a:p>
            <a:r>
              <a:rPr lang="en-US" dirty="0" smtClean="0">
                <a:latin typeface="Georgia" pitchFamily="18" charset="0"/>
              </a:rPr>
              <a:t>M</a:t>
            </a:r>
            <a:r>
              <a:rPr lang="en-US" sz="2800" dirty="0" smtClean="0">
                <a:latin typeface="Georgia" pitchFamily="18" charset="0"/>
              </a:rPr>
              <a:t>AX</a:t>
            </a:r>
            <a:r>
              <a:rPr lang="en-US" dirty="0" smtClean="0">
                <a:latin typeface="Georgia" pitchFamily="18" charset="0"/>
              </a:rPr>
              <a:t>CI</a:t>
            </a:r>
            <a:r>
              <a:rPr lang="en-US" dirty="0" smtClean="0"/>
              <a:t> Assessment Tool</a:t>
            </a:r>
            <a:r>
              <a:rPr lang="en-US" dirty="0" smtClean="0">
                <a:solidFill>
                  <a:schemeClr val="accent1">
                    <a:lumMod val="60000"/>
                    <a:lumOff val="40000"/>
                  </a:schemeClr>
                </a:solidFill>
              </a:rPr>
              <a:t>™</a:t>
            </a:r>
            <a:r>
              <a:rPr lang="en-US" dirty="0" smtClean="0">
                <a:solidFill>
                  <a:srgbClr val="6FA6BF"/>
                </a:solidFill>
              </a:rPr>
              <a:t> </a:t>
            </a:r>
            <a:r>
              <a:rPr lang="en-US" dirty="0" smtClean="0">
                <a:solidFill>
                  <a:prstClr val="white"/>
                </a:solidFill>
              </a:rPr>
              <a:t/>
            </a:r>
            <a:br>
              <a:rPr lang="en-US" dirty="0" smtClean="0">
                <a:solidFill>
                  <a:prstClr val="white"/>
                </a:solidFill>
              </a:rPr>
            </a:br>
            <a:r>
              <a:rPr lang="en-US" sz="1800" dirty="0" smtClean="0">
                <a:solidFill>
                  <a:srgbClr val="B7D3DF"/>
                </a:solidFill>
              </a:rPr>
              <a:t>Who should take the Assessment</a:t>
            </a:r>
            <a:endParaRPr lang="en-US" dirty="0">
              <a:solidFill>
                <a:srgbClr val="B7D3DF"/>
              </a:solidFill>
            </a:endParaRPr>
          </a:p>
        </p:txBody>
      </p:sp>
      <p:sp>
        <p:nvSpPr>
          <p:cNvPr id="5" name="TextBox 4"/>
          <p:cNvSpPr txBox="1"/>
          <p:nvPr/>
        </p:nvSpPr>
        <p:spPr>
          <a:xfrm>
            <a:off x="533400" y="1752600"/>
            <a:ext cx="8077200" cy="4862870"/>
          </a:xfrm>
          <a:prstGeom prst="rect">
            <a:avLst/>
          </a:prstGeom>
          <a:noFill/>
        </p:spPr>
        <p:txBody>
          <a:bodyPr wrap="square" rtlCol="0">
            <a:spAutoFit/>
          </a:bodyPr>
          <a:lstStyle/>
          <a:p>
            <a:pPr algn="ctr"/>
            <a:r>
              <a:rPr lang="en-US" sz="2400" i="1" dirty="0">
                <a:solidFill>
                  <a:schemeClr val="tx2"/>
                </a:solidFill>
                <a:latin typeface="Calibri"/>
                <a:cs typeface="Calibri"/>
              </a:rPr>
              <a:t>Successful strategic execution relies on the alignment </a:t>
            </a:r>
            <a:r>
              <a:rPr lang="en-US" sz="2400" i="1" dirty="0" smtClean="0">
                <a:solidFill>
                  <a:schemeClr val="tx2"/>
                </a:solidFill>
                <a:latin typeface="Calibri"/>
                <a:cs typeface="Calibri"/>
              </a:rPr>
              <a:t>and</a:t>
            </a:r>
          </a:p>
          <a:p>
            <a:r>
              <a:rPr lang="en-US" sz="2400" i="1" dirty="0" smtClean="0">
                <a:solidFill>
                  <a:schemeClr val="tx2"/>
                </a:solidFill>
                <a:latin typeface="Calibri"/>
                <a:cs typeface="Calibri"/>
              </a:rPr>
              <a:t>              focus </a:t>
            </a:r>
            <a:r>
              <a:rPr lang="en-US" sz="2400" i="1" dirty="0">
                <a:solidFill>
                  <a:schemeClr val="tx2"/>
                </a:solidFill>
                <a:latin typeface="Calibri"/>
                <a:cs typeface="Calibri"/>
              </a:rPr>
              <a:t>of</a:t>
            </a:r>
            <a:r>
              <a:rPr lang="en-US" sz="2400" i="1" dirty="0" smtClean="0">
                <a:solidFill>
                  <a:schemeClr val="tx2"/>
                </a:solidFill>
                <a:latin typeface="Calibri"/>
                <a:cs typeface="Calibri"/>
              </a:rPr>
              <a:t> the board of directors and staff.</a:t>
            </a:r>
            <a:r>
              <a:rPr lang="en-US" sz="2400" i="1" dirty="0" smtClean="0"/>
              <a:t> </a:t>
            </a:r>
          </a:p>
          <a:p>
            <a:pPr algn="ctr"/>
            <a:endParaRPr lang="en-US" dirty="0" smtClean="0"/>
          </a:p>
          <a:p>
            <a:pPr>
              <a:buFont typeface="Wingdings" charset="2"/>
              <a:buChar char="Ø"/>
            </a:pPr>
            <a:r>
              <a:rPr lang="en-US" sz="2000" dirty="0" smtClean="0">
                <a:latin typeface="Calibri"/>
                <a:cs typeface="Calibri"/>
              </a:rPr>
              <a:t>  The greatest insight will be derived from the participation of all                board members, the executive director and senior management. </a:t>
            </a:r>
          </a:p>
          <a:p>
            <a:pPr algn="ctr"/>
            <a:endParaRPr lang="en-US" dirty="0" smtClean="0"/>
          </a:p>
          <a:p>
            <a:pPr>
              <a:buFont typeface="Wingdings" charset="2"/>
              <a:buChar char="Ø"/>
            </a:pPr>
            <a:r>
              <a:rPr lang="en-US" sz="2000" dirty="0" smtClean="0">
                <a:latin typeface="Calibri"/>
                <a:cs typeface="Calibri"/>
              </a:rPr>
              <a:t>  Recognizing there may be situations where full participation is not feasible, </a:t>
            </a:r>
            <a:r>
              <a:rPr lang="en-US" dirty="0" smtClean="0">
                <a:latin typeface="Georgia" pitchFamily="18" charset="0"/>
              </a:rPr>
              <a:t>the Assessment Tool</a:t>
            </a:r>
            <a:r>
              <a:rPr lang="en-US" dirty="0" smtClean="0"/>
              <a:t> </a:t>
            </a:r>
            <a:r>
              <a:rPr lang="en-US" sz="2000" dirty="0" smtClean="0">
                <a:latin typeface="Calibri"/>
                <a:cs typeface="Calibri"/>
              </a:rPr>
              <a:t>was developed so that it could deliver value to even a single participant – the Executive Director or Board President.</a:t>
            </a:r>
          </a:p>
          <a:p>
            <a:pPr algn="ctr"/>
            <a:endParaRPr lang="en-US" dirty="0" smtClean="0"/>
          </a:p>
          <a:p>
            <a:pPr algn="ctr"/>
            <a:endParaRPr lang="en-US" dirty="0" smtClean="0"/>
          </a:p>
          <a:p>
            <a:pPr algn="ctr"/>
            <a:endParaRPr lang="en-US" dirty="0" smtClean="0"/>
          </a:p>
          <a:p>
            <a:pPr algn="ctr"/>
            <a:endParaRPr lang="en-US" dirty="0" smtClean="0">
              <a:solidFill>
                <a:schemeClr val="tx2"/>
              </a:solidFill>
              <a:latin typeface="Calibri"/>
              <a:cs typeface="Calibri"/>
            </a:endParaRPr>
          </a:p>
          <a:p>
            <a:pPr algn="ctr"/>
            <a:endParaRPr lang="en-US" dirty="0" smtClean="0">
              <a:solidFill>
                <a:schemeClr val="tx2"/>
              </a:solidFill>
              <a:latin typeface="Calibri"/>
              <a:cs typeface="Calibri"/>
            </a:endParaRPr>
          </a:p>
          <a:p>
            <a:pPr algn="ctr"/>
            <a:endParaRPr lang="en-US" dirty="0" smtClean="0">
              <a:solidFill>
                <a:schemeClr val="tx2"/>
              </a:solidFill>
              <a:latin typeface="Calibri"/>
              <a:cs typeface="Calibri"/>
            </a:endParaRPr>
          </a:p>
          <a:p>
            <a:pPr algn="ctr"/>
            <a:endParaRPr lang="en-US" dirty="0">
              <a:solidFill>
                <a:schemeClr val="tx2"/>
              </a:solidFill>
              <a:latin typeface="Calibri"/>
              <a:cs typeface="Calibri"/>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238973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latin typeface="Georgia" pitchFamily="18" charset="0"/>
              </a:rPr>
              <a:t>M</a:t>
            </a:r>
            <a:r>
              <a:rPr lang="en-US" sz="2800" dirty="0" smtClean="0">
                <a:latin typeface="Georgia" pitchFamily="18" charset="0"/>
              </a:rPr>
              <a:t>AX</a:t>
            </a:r>
            <a:r>
              <a:rPr lang="en-US" dirty="0" smtClean="0">
                <a:latin typeface="Georgia" pitchFamily="18" charset="0"/>
              </a:rPr>
              <a:t>CI</a:t>
            </a:r>
            <a:r>
              <a:rPr lang="en-US" dirty="0" smtClean="0"/>
              <a:t> Assessment Tool</a:t>
            </a:r>
            <a:r>
              <a:rPr lang="en-US" dirty="0" smtClean="0">
                <a:solidFill>
                  <a:srgbClr val="ACC2C9"/>
                </a:solidFill>
              </a:rPr>
              <a:t>™</a:t>
            </a:r>
            <a:r>
              <a:rPr lang="en-US" dirty="0" smtClean="0"/>
              <a:t> </a:t>
            </a:r>
            <a:br>
              <a:rPr lang="en-US" dirty="0" smtClean="0"/>
            </a:br>
            <a:r>
              <a:rPr lang="en-US" sz="1800" dirty="0" smtClean="0">
                <a:solidFill>
                  <a:srgbClr val="B7D3DF"/>
                </a:solidFill>
              </a:rPr>
              <a:t>Assessment structure Overview</a:t>
            </a:r>
            <a:endParaRPr lang="en-US" dirty="0">
              <a:solidFill>
                <a:srgbClr val="B7D3DF"/>
              </a:solidFill>
            </a:endParaRPr>
          </a:p>
        </p:txBody>
      </p:sp>
      <p:graphicFrame>
        <p:nvGraphicFramePr>
          <p:cNvPr id="5" name="Content Placeholder 4"/>
          <p:cNvGraphicFramePr>
            <a:graphicFrameLocks noGrp="1"/>
          </p:cNvGraphicFramePr>
          <p:nvPr>
            <p:ph idx="1"/>
            <p:extLst>
              <p:ext uri="{D42A27DB-BD31-4B8C-83A1-F6EECF244321}">
                <p14:mod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42704307"/>
              </p:ext>
            </p:extLst>
          </p:nvPr>
        </p:nvGraphicFramePr>
        <p:xfrm>
          <a:off x="304800" y="2184975"/>
          <a:ext cx="8534400" cy="3834825"/>
        </p:xfrm>
        <a:graphic>
          <a:graphicData uri="http://schemas.openxmlformats.org/drawingml/2006/diagram">
            <a: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304800" y="1600200"/>
            <a:ext cx="8534400" cy="338554"/>
          </a:xfrm>
          <a:prstGeom prst="rect">
            <a:avLst/>
          </a:prstGeom>
          <a:noFill/>
        </p:spPr>
        <p:txBody>
          <a:bodyPr wrap="square" rtlCol="0">
            <a:spAutoFit/>
          </a:bodyPr>
          <a:lstStyle/>
          <a:p>
            <a:r>
              <a:rPr lang="en-US" sz="1600" dirty="0" smtClean="0">
                <a:solidFill>
                  <a:schemeClr val="tx2"/>
                </a:solidFill>
              </a:rPr>
              <a:t>The Assessment is completed online, is confidential and can be completed in less than an hour.</a:t>
            </a:r>
            <a:endParaRPr lang="en-US" sz="1600" dirty="0">
              <a:solidFill>
                <a:schemeClr val="tx2"/>
              </a:solidFill>
            </a:endParaRPr>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987942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Content Placeholder 1"/>
          <p:cNvSpPr>
            <a:spLocks noGrp="1"/>
          </p:cNvSpPr>
          <p:nvPr>
            <p:ph sz="half" idx="1"/>
          </p:nvPr>
        </p:nvSpPr>
        <p:spPr>
          <a:xfrm>
            <a:off x="457200" y="1828800"/>
            <a:ext cx="4038600" cy="4876800"/>
          </a:xfrm>
        </p:spPr>
        <p:txBody>
          <a:bodyPr vert="horz" anchor="t">
            <a:normAutofit fontScale="25000" lnSpcReduction="20000"/>
          </a:bodyPr>
          <a:lstStyle/>
          <a:p>
            <a:pPr>
              <a:buNone/>
            </a:pPr>
            <a:r>
              <a:rPr lang="en-US" sz="4200" b="1" i="1" dirty="0" smtClean="0">
                <a:latin typeface="Georgia"/>
                <a:cs typeface="Georgia"/>
              </a:rPr>
              <a:t>RESULTS EXAMPLE: Part of first of 7-8 pages</a:t>
            </a:r>
            <a:endParaRPr lang="en-US" sz="3600" b="1" i="1" dirty="0" smtClean="0">
              <a:latin typeface="Georgia"/>
              <a:cs typeface="Georgia"/>
            </a:endParaRPr>
          </a:p>
          <a:p>
            <a:pPr>
              <a:buNone/>
            </a:pPr>
            <a:endParaRPr lang="en-US" sz="3600" b="1" i="1" dirty="0" smtClean="0"/>
          </a:p>
          <a:p>
            <a:pPr>
              <a:buNone/>
            </a:pPr>
            <a:r>
              <a:rPr lang="en-US" sz="4000" b="1" i="1" dirty="0" smtClean="0"/>
              <a:t>The Following has been emailed to your inbox for future reference</a:t>
            </a:r>
            <a:endParaRPr lang="en-US" sz="4000" dirty="0" smtClean="0"/>
          </a:p>
          <a:p>
            <a:pPr>
              <a:buNone/>
            </a:pPr>
            <a:r>
              <a:rPr lang="en-US" sz="4000" b="1" dirty="0" smtClean="0"/>
              <a:t> </a:t>
            </a:r>
            <a:endParaRPr lang="en-US" sz="4000" dirty="0" smtClean="0"/>
          </a:p>
          <a:p>
            <a:pPr>
              <a:buNone/>
            </a:pPr>
            <a:r>
              <a:rPr lang="en-US" sz="4000" b="1" dirty="0" smtClean="0"/>
              <a:t>This is your organizational comparative score (ipsative) is 70 out </a:t>
            </a:r>
            <a:r>
              <a:rPr lang="en-US" sz="4000" b="1" dirty="0" smtClean="0"/>
              <a:t>of</a:t>
            </a:r>
          </a:p>
          <a:p>
            <a:pPr>
              <a:buNone/>
            </a:pPr>
            <a:r>
              <a:rPr lang="en-US" sz="4000" b="1" dirty="0" smtClean="0"/>
              <a:t>119</a:t>
            </a:r>
            <a:r>
              <a:rPr lang="en-US" sz="4000" b="1" dirty="0" smtClean="0"/>
              <a:t>, or 58.8% of your potential.</a:t>
            </a:r>
          </a:p>
          <a:p>
            <a:pPr>
              <a:buNone/>
            </a:pPr>
            <a:endParaRPr lang="en-US" sz="3200" dirty="0" smtClean="0"/>
          </a:p>
          <a:p>
            <a:pPr>
              <a:buNone/>
            </a:pPr>
            <a:r>
              <a:rPr lang="en-US" sz="4000" dirty="0" smtClean="0"/>
              <a:t>Mission </a:t>
            </a:r>
            <a:r>
              <a:rPr lang="en-US" sz="4000" dirty="0" smtClean="0">
                <a:effectLst>
                  <a:outerShdw blurRad="50800" dist="38100" dir="2760000">
                    <a:srgbClr val="000000">
                      <a:alpha val="43000"/>
                    </a:srgbClr>
                  </a:outerShdw>
                </a:effectLst>
              </a:rPr>
              <a:t>Statement</a:t>
            </a:r>
            <a:r>
              <a:rPr lang="en-US" sz="4000" dirty="0" smtClean="0"/>
              <a:t>: 3 out of 10</a:t>
            </a:r>
            <a:endParaRPr lang="en-US" sz="3200" dirty="0" smtClean="0"/>
          </a:p>
          <a:p>
            <a:pPr>
              <a:buNone/>
            </a:pPr>
            <a:r>
              <a:rPr lang="en-US" sz="3200" dirty="0" smtClean="0"/>
              <a:t> </a:t>
            </a:r>
          </a:p>
          <a:p>
            <a:pPr>
              <a:buNone/>
            </a:pPr>
            <a:r>
              <a:rPr lang="en-US" sz="4000" dirty="0" smtClean="0"/>
              <a:t>Board of Directors: 10 out of 15</a:t>
            </a:r>
            <a:endParaRPr lang="en-US" sz="3200" dirty="0" smtClean="0"/>
          </a:p>
          <a:p>
            <a:pPr>
              <a:buNone/>
            </a:pPr>
            <a:r>
              <a:rPr lang="en-US" sz="3200" dirty="0" smtClean="0"/>
              <a:t> </a:t>
            </a:r>
          </a:p>
          <a:p>
            <a:pPr>
              <a:buNone/>
            </a:pPr>
            <a:r>
              <a:rPr lang="en-US" sz="4000" dirty="0" smtClean="0"/>
              <a:t>Business Plan: 8 out of 11</a:t>
            </a:r>
            <a:endParaRPr lang="en-US" sz="3200" dirty="0" smtClean="0"/>
          </a:p>
          <a:p>
            <a:pPr>
              <a:buNone/>
            </a:pPr>
            <a:r>
              <a:rPr lang="en-US" sz="3200" dirty="0" smtClean="0"/>
              <a:t> </a:t>
            </a:r>
          </a:p>
          <a:p>
            <a:pPr>
              <a:buNone/>
            </a:pPr>
            <a:r>
              <a:rPr lang="en-US" sz="4000" dirty="0" smtClean="0"/>
              <a:t>Administration: 3 out of 5</a:t>
            </a:r>
            <a:endParaRPr lang="en-US" sz="3200" dirty="0" smtClean="0"/>
          </a:p>
          <a:p>
            <a:pPr>
              <a:buNone/>
            </a:pPr>
            <a:r>
              <a:rPr lang="en-US" sz="3200" dirty="0" smtClean="0"/>
              <a:t> </a:t>
            </a:r>
          </a:p>
          <a:p>
            <a:pPr>
              <a:buNone/>
            </a:pPr>
            <a:r>
              <a:rPr lang="en-US" sz="4000" dirty="0" smtClean="0"/>
              <a:t>Financial Management: 8 out of 13</a:t>
            </a:r>
            <a:endParaRPr lang="en-US" sz="3200" dirty="0" smtClean="0"/>
          </a:p>
          <a:p>
            <a:pPr>
              <a:buNone/>
            </a:pPr>
            <a:r>
              <a:rPr lang="en-US" sz="3200" dirty="0" smtClean="0"/>
              <a:t> </a:t>
            </a:r>
          </a:p>
          <a:p>
            <a:pPr>
              <a:buNone/>
            </a:pPr>
            <a:r>
              <a:rPr lang="en-US" sz="4000" dirty="0" smtClean="0"/>
              <a:t>Programs &amp; Services: 16 out of 19</a:t>
            </a:r>
            <a:endParaRPr lang="en-US" sz="3200" dirty="0" smtClean="0"/>
          </a:p>
          <a:p>
            <a:pPr>
              <a:buNone/>
            </a:pPr>
            <a:r>
              <a:rPr lang="en-US" sz="3200" dirty="0" smtClean="0"/>
              <a:t> </a:t>
            </a:r>
          </a:p>
          <a:p>
            <a:pPr>
              <a:buNone/>
            </a:pPr>
            <a:r>
              <a:rPr lang="en-US" sz="4000" dirty="0" smtClean="0"/>
              <a:t>Marketing Plan: 3 out of 16</a:t>
            </a:r>
            <a:endParaRPr lang="en-US" sz="3200" dirty="0" smtClean="0"/>
          </a:p>
          <a:p>
            <a:pPr>
              <a:buNone/>
            </a:pPr>
            <a:r>
              <a:rPr lang="en-US" sz="3200" dirty="0" smtClean="0"/>
              <a:t> </a:t>
            </a:r>
          </a:p>
          <a:p>
            <a:pPr>
              <a:buNone/>
            </a:pPr>
            <a:r>
              <a:rPr lang="en-US" sz="4000" dirty="0" smtClean="0"/>
              <a:t>Fundraising: 11 out of 14</a:t>
            </a:r>
            <a:endParaRPr lang="en-US" sz="3200" dirty="0" smtClean="0"/>
          </a:p>
          <a:p>
            <a:pPr>
              <a:buNone/>
            </a:pPr>
            <a:r>
              <a:rPr lang="en-US" sz="3200" dirty="0" smtClean="0"/>
              <a:t> </a:t>
            </a:r>
          </a:p>
          <a:p>
            <a:pPr>
              <a:buNone/>
            </a:pPr>
            <a:r>
              <a:rPr lang="en-US" sz="4000" dirty="0" smtClean="0"/>
              <a:t>Volunteers: 8 out of 16</a:t>
            </a:r>
          </a:p>
          <a:p>
            <a:pPr>
              <a:buNone/>
            </a:pPr>
            <a:r>
              <a:rPr lang="en-US" b="1" dirty="0" smtClean="0"/>
              <a:t> </a:t>
            </a:r>
          </a:p>
          <a:p>
            <a:pPr>
              <a:buNone/>
            </a:pPr>
            <a:r>
              <a:rPr lang="en-US" sz="4000" b="1" dirty="0" smtClean="0"/>
              <a:t>Thank you for taking the MaxCI Assessment. If you found some of the questions difficult to answer, then our hope is that reflecting on your organization prompted a deeper understanding of where it is, and what is needed to reach your organizational capacity.</a:t>
            </a:r>
            <a:endParaRPr lang="en-US" sz="4000" dirty="0" smtClean="0"/>
          </a:p>
          <a:p>
            <a:pPr>
              <a:buNone/>
            </a:pPr>
            <a:r>
              <a:rPr lang="en-US" sz="4000" b="1" dirty="0" smtClean="0"/>
              <a:t> The above organizational score and its percentage, the one that compares your organization to itself - to its potential and not to other organizations - is called </a:t>
            </a:r>
            <a:r>
              <a:rPr lang="en-US" sz="4000" b="1" i="1" dirty="0" smtClean="0"/>
              <a:t>ipsative</a:t>
            </a:r>
            <a:r>
              <a:rPr lang="en-US" sz="4000" b="1" dirty="0" smtClean="0"/>
              <a:t>.  The questions that you answered were assigned values; your answers came to a total, and that total was compared to the highest possible total of those particular questions.  For example, a "69 (your score) out of 92…</a:t>
            </a:r>
            <a:endParaRPr lang="en-US" sz="4000" dirty="0" smtClean="0"/>
          </a:p>
          <a:p>
            <a:pPr>
              <a:buNone/>
            </a:pPr>
            <a:r>
              <a:rPr lang="en-US" b="1" dirty="0" smtClean="0"/>
              <a:t> </a:t>
            </a:r>
            <a:endParaRPr lang="en-US" dirty="0"/>
          </a:p>
        </p:txBody>
      </p:sp>
      <p:sp>
        <p:nvSpPr>
          <p:cNvPr id="3" name="Content Placeholder 2"/>
          <p:cNvSpPr>
            <a:spLocks noGrp="1"/>
          </p:cNvSpPr>
          <p:nvPr>
            <p:ph sz="half" idx="2"/>
          </p:nvPr>
        </p:nvSpPr>
        <p:spPr>
          <a:xfrm>
            <a:off x="4648200" y="1905000"/>
            <a:ext cx="4267200" cy="4648200"/>
          </a:xfrm>
          <a:solidFill>
            <a:schemeClr val="accent4">
              <a:lumMod val="60000"/>
              <a:lumOff val="40000"/>
            </a:schemeClr>
          </a:solidFill>
          <a:ln>
            <a:solidFill>
              <a:schemeClr val="accent2">
                <a:lumMod val="75000"/>
              </a:schemeClr>
            </a:solidFill>
          </a:ln>
        </p:spPr>
        <p:txBody>
          <a:bodyPr>
            <a:normAutofit fontScale="25000" lnSpcReduction="20000"/>
          </a:bodyPr>
          <a:lstStyle/>
          <a:p>
            <a:pPr marL="45720" indent="0">
              <a:buClr>
                <a:schemeClr val="tx2"/>
              </a:buClr>
              <a:buNone/>
            </a:pPr>
            <a:endParaRPr lang="en-US" dirty="0" smtClean="0"/>
          </a:p>
          <a:p>
            <a:pPr marL="45720" indent="0">
              <a:buClr>
                <a:schemeClr val="tx2"/>
              </a:buClr>
              <a:buNone/>
            </a:pPr>
            <a:r>
              <a:rPr lang="en-US" sz="5600" i="1" dirty="0" smtClean="0">
                <a:latin typeface="Calibri"/>
                <a:cs typeface="Calibri"/>
              </a:rPr>
              <a:t>The confidential comparative score for the organization and the 9 business Function scores are sent immediately upon completion to the participant’s email inbox.</a:t>
            </a:r>
          </a:p>
          <a:p>
            <a:pPr>
              <a:buClr>
                <a:schemeClr val="tx2"/>
              </a:buClr>
            </a:pPr>
            <a:endParaRPr lang="en-US" sz="4000" dirty="0" smtClean="0"/>
          </a:p>
          <a:p>
            <a:pPr marL="45720" indent="0">
              <a:buClr>
                <a:schemeClr val="tx2"/>
              </a:buClr>
              <a:buNone/>
            </a:pPr>
            <a:r>
              <a:rPr lang="en-US" sz="5600" b="1" dirty="0" smtClean="0">
                <a:latin typeface="Calibri"/>
                <a:cs typeface="Calibri"/>
              </a:rPr>
              <a:t>Organizational Score</a:t>
            </a:r>
            <a:endParaRPr lang="en-US" sz="5600" dirty="0" smtClean="0">
              <a:latin typeface="Calibri"/>
              <a:cs typeface="Calibri"/>
            </a:endParaRPr>
          </a:p>
          <a:p>
            <a:pPr>
              <a:buClr>
                <a:schemeClr val="tx2"/>
              </a:buClr>
              <a:buFont typeface="Wingdings" panose="05000000000000000000" pitchFamily="2" charset="2"/>
              <a:buChar char="Ø"/>
            </a:pPr>
            <a:r>
              <a:rPr lang="en-US" sz="4800" dirty="0" smtClean="0">
                <a:latin typeface="Calibri"/>
                <a:cs typeface="Calibri"/>
              </a:rPr>
              <a:t>Compares the nonprofit to its own potential (ipsative), not other nonprofits</a:t>
            </a:r>
          </a:p>
          <a:p>
            <a:pPr>
              <a:buClr>
                <a:schemeClr val="tx2"/>
              </a:buClr>
              <a:buFont typeface="Wingdings" panose="05000000000000000000" pitchFamily="2" charset="2"/>
              <a:buChar char="Ø"/>
            </a:pPr>
            <a:r>
              <a:rPr lang="en-US" sz="4800" dirty="0" smtClean="0">
                <a:latin typeface="Calibri"/>
                <a:cs typeface="Calibri"/>
              </a:rPr>
              <a:t>The scores are unique to each participant: Multiple participants from the same organization will likely have not only differing scores, but also differing total potential based on their personal perceptions, levels of participation and knowledge of the organization</a:t>
            </a:r>
          </a:p>
          <a:p>
            <a:pPr>
              <a:buClr>
                <a:schemeClr val="tx2"/>
              </a:buClr>
              <a:buFont typeface="Wingdings" panose="05000000000000000000" pitchFamily="2" charset="2"/>
              <a:buChar char="Ø"/>
            </a:pPr>
            <a:r>
              <a:rPr lang="en-US" sz="4800" dirty="0" smtClean="0">
                <a:latin typeface="Calibri"/>
                <a:cs typeface="Calibri"/>
              </a:rPr>
              <a:t>Sets a baseline from which to measure progress.</a:t>
            </a:r>
          </a:p>
          <a:p>
            <a:pPr marL="45720" indent="0">
              <a:buClr>
                <a:schemeClr val="tx2"/>
              </a:buClr>
              <a:buNone/>
            </a:pPr>
            <a:endParaRPr lang="en-US" sz="5600" dirty="0" smtClean="0">
              <a:ln>
                <a:solidFill>
                  <a:srgbClr val="759AA5"/>
                </a:solidFill>
              </a:ln>
              <a:latin typeface="Calibri"/>
              <a:cs typeface="Calibri"/>
            </a:endParaRPr>
          </a:p>
          <a:p>
            <a:pPr marL="45720" indent="0">
              <a:buClr>
                <a:schemeClr val="tx2"/>
              </a:buClr>
              <a:buNone/>
            </a:pPr>
            <a:r>
              <a:rPr lang="en-US" sz="5600" b="1" dirty="0" smtClean="0">
                <a:latin typeface="Calibri"/>
                <a:cs typeface="Calibri"/>
              </a:rPr>
              <a:t>Functional Scores</a:t>
            </a:r>
          </a:p>
          <a:p>
            <a:pPr>
              <a:buClr>
                <a:schemeClr val="tx2"/>
              </a:buClr>
              <a:buFont typeface="Wingdings" panose="05000000000000000000" pitchFamily="2" charset="2"/>
              <a:buChar char="Ø"/>
            </a:pPr>
            <a:r>
              <a:rPr lang="en-US" sz="5600" dirty="0" smtClean="0">
                <a:latin typeface="Calibri"/>
                <a:cs typeface="Calibri"/>
              </a:rPr>
              <a:t>Illustrates the level of development in each of the nine functions</a:t>
            </a:r>
          </a:p>
          <a:p>
            <a:pPr>
              <a:buClr>
                <a:schemeClr val="tx2"/>
              </a:buClr>
              <a:buFont typeface="Wingdings" panose="05000000000000000000" pitchFamily="2" charset="2"/>
              <a:buChar char="Ø"/>
            </a:pPr>
            <a:r>
              <a:rPr lang="en-US" sz="5600" dirty="0" smtClean="0">
                <a:latin typeface="Calibri"/>
                <a:cs typeface="Calibri"/>
              </a:rPr>
              <a:t>Highlights the specific areas of strength and weakness</a:t>
            </a:r>
          </a:p>
          <a:p>
            <a:pPr>
              <a:buClr>
                <a:schemeClr val="tx2"/>
              </a:buClr>
              <a:buFont typeface="Wingdings" panose="05000000000000000000" pitchFamily="2" charset="2"/>
              <a:buChar char="Ø"/>
            </a:pPr>
            <a:r>
              <a:rPr lang="en-US" sz="5600" dirty="0" smtClean="0">
                <a:latin typeface="Calibri"/>
                <a:cs typeface="Calibri"/>
              </a:rPr>
              <a:t>Provides guidance toward areas which will likely require a strategic action plan.</a:t>
            </a:r>
          </a:p>
          <a:p>
            <a:pPr lvl="1"/>
            <a:endParaRPr lang="en-US" sz="4400" dirty="0" smtClean="0"/>
          </a:p>
          <a:p>
            <a:endParaRPr lang="en-US" sz="4400" dirty="0"/>
          </a:p>
        </p:txBody>
      </p:sp>
      <p:sp>
        <p:nvSpPr>
          <p:cNvPr id="4" name="Title 3"/>
          <p:cNvSpPr>
            <a:spLocks noGrp="1"/>
          </p:cNvSpPr>
          <p:nvPr>
            <p:ph type="title"/>
          </p:nvPr>
        </p:nvSpPr>
        <p:spPr/>
        <p:txBody>
          <a:bodyPr/>
          <a:lstStyle/>
          <a:p>
            <a:r>
              <a:rPr lang="en-US" dirty="0" smtClean="0">
                <a:solidFill>
                  <a:prstClr val="white"/>
                </a:solidFill>
                <a:latin typeface="Georgia" pitchFamily="18" charset="0"/>
              </a:rPr>
              <a:t>M</a:t>
            </a:r>
            <a:r>
              <a:rPr lang="en-US" sz="2800" dirty="0" smtClean="0">
                <a:solidFill>
                  <a:prstClr val="white"/>
                </a:solidFill>
                <a:latin typeface="Georgia" pitchFamily="18" charset="0"/>
              </a:rPr>
              <a:t>AX</a:t>
            </a:r>
            <a:r>
              <a:rPr lang="en-US" dirty="0" smtClean="0">
                <a:solidFill>
                  <a:prstClr val="white"/>
                </a:solidFill>
                <a:latin typeface="Georgia" pitchFamily="18" charset="0"/>
              </a:rPr>
              <a:t>CI </a:t>
            </a:r>
            <a:r>
              <a:rPr lang="en-US" dirty="0" smtClean="0">
                <a:solidFill>
                  <a:prstClr val="white"/>
                </a:solidFill>
              </a:rPr>
              <a:t>Assessment</a:t>
            </a:r>
            <a:r>
              <a:rPr lang="en-US" sz="2800" baseline="30000" dirty="0" smtClean="0">
                <a:solidFill>
                  <a:prstClr val="white"/>
                </a:solidFill>
              </a:rPr>
              <a:t>©</a:t>
            </a:r>
            <a:r>
              <a:rPr lang="en-US" sz="1400" baseline="30000" dirty="0" smtClean="0">
                <a:solidFill>
                  <a:prstClr val="white"/>
                </a:solidFill>
              </a:rPr>
              <a:t> </a:t>
            </a:r>
            <a:r>
              <a:rPr lang="en-US" sz="2400" dirty="0" smtClean="0">
                <a:solidFill>
                  <a:prstClr val="white"/>
                </a:solidFill>
              </a:rPr>
              <a:t> </a:t>
            </a:r>
            <a:br>
              <a:rPr lang="en-US" sz="2400" dirty="0" smtClean="0">
                <a:solidFill>
                  <a:prstClr val="white"/>
                </a:solidFill>
              </a:rPr>
            </a:br>
            <a:r>
              <a:rPr lang="en-US" sz="1800" dirty="0" smtClean="0">
                <a:solidFill>
                  <a:srgbClr val="B7D3DF"/>
                </a:solidFill>
              </a:rPr>
              <a:t>Quantitative results OF Comparative scoring</a:t>
            </a:r>
            <a:endParaRPr lang="en-US" sz="1800" dirty="0">
              <a:solidFill>
                <a:srgbClr val="B7D3DF"/>
              </a:solidFill>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Equity">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6996</TotalTime>
  <Words>1570</Words>
  <Application>Microsoft Macintosh PowerPoint</Application>
  <PresentationFormat>On-screen Show (4:3)</PresentationFormat>
  <Paragraphs>201</Paragraphs>
  <Slides>11</Slides>
  <Notes>9</Notes>
  <HiddenSlides>0</HiddenSlides>
  <MMClips>0</MMClips>
  <ScaleCrop>false</ScaleCrop>
  <HeadingPairs>
    <vt:vector size="4" baseType="variant">
      <vt:variant>
        <vt:lpstr>Design Template</vt:lpstr>
      </vt:variant>
      <vt:variant>
        <vt:i4>1</vt:i4>
      </vt:variant>
      <vt:variant>
        <vt:lpstr>Slide Titles</vt:lpstr>
      </vt:variant>
      <vt:variant>
        <vt:i4>11</vt:i4>
      </vt:variant>
    </vt:vector>
  </HeadingPairs>
  <TitlesOfParts>
    <vt:vector size="12" baseType="lpstr">
      <vt:lpstr>Grid</vt:lpstr>
      <vt:lpstr>The  MaxCI Assessment TOOL™  THE MaxCI ASSESSMENT Tool™ IS AN ONLINE, CONFIDENTIAL, THIRD PARTY ASSESSMENT FOR NONPROFIT ORGANIZATIONS that utilizes comparative scoring to measure the organization’s status quo and its growth potential.  </vt:lpstr>
      <vt:lpstr>MAXCI Assessment Tool™  Business Challenges for Nonprofits</vt:lpstr>
      <vt:lpstr>MAXCI Assessment Tool™  Testimonials</vt:lpstr>
      <vt:lpstr>MAXCI Assessment TOOL™  Core application</vt:lpstr>
      <vt:lpstr>MAXCI Assessment TOOL™  Additional applications/Benefits</vt:lpstr>
      <vt:lpstr>MAXCI Assessment TOOL™  Powerful and Comprehensive evaluation of Nonprofit business functions </vt:lpstr>
      <vt:lpstr>MAXCI Assessment Tool™  Who should take the Assessment</vt:lpstr>
      <vt:lpstr>MAXCI Assessment Tool™  Assessment structure Overview</vt:lpstr>
      <vt:lpstr>MAXCI Assessment©   Quantitative results OF Comparative scoring</vt:lpstr>
      <vt:lpstr>MAXCI Assessment TOOL™  Summarized case Study</vt:lpstr>
      <vt:lpstr>MAXCI Assessment Tool™  Maximizing Community Investments inc.</vt:lpstr>
    </vt:vector>
  </TitlesOfParts>
  <Company>Triton Business Advisors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Chad Margenau</dc:creator>
  <cp:lastModifiedBy>Ben Di Salvo</cp:lastModifiedBy>
  <cp:revision>244</cp:revision>
  <cp:lastPrinted>2014-06-16T19:20:43Z</cp:lastPrinted>
  <dcterms:created xsi:type="dcterms:W3CDTF">2014-06-16T18:01:55Z</dcterms:created>
  <dcterms:modified xsi:type="dcterms:W3CDTF">2014-06-16T20:11:01Z</dcterms:modified>
</cp:coreProperties>
</file>