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8" r:id="rId1"/>
    <p:sldMasterId id="2147483670" r:id="rId2"/>
  </p:sldMasterIdLst>
  <p:notesMasterIdLst>
    <p:notesMasterId r:id="rId11"/>
  </p:notesMasterIdLst>
  <p:handoutMasterIdLst>
    <p:handoutMasterId r:id="rId12"/>
  </p:handoutMasterIdLst>
  <p:sldIdLst>
    <p:sldId id="282" r:id="rId3"/>
    <p:sldId id="283" r:id="rId4"/>
    <p:sldId id="286" r:id="rId5"/>
    <p:sldId id="287" r:id="rId6"/>
    <p:sldId id="278" r:id="rId7"/>
    <p:sldId id="273" r:id="rId8"/>
    <p:sldId id="290" r:id="rId9"/>
    <p:sldId id="291" r:id="rId10"/>
  </p:sldIdLst>
  <p:sldSz cx="9144000" cy="6858000" type="screen4x3"/>
  <p:notesSz cx="6858000" cy="9313863"/>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881A"/>
    <a:srgbClr val="0C7A16"/>
    <a:srgbClr val="084C0E"/>
    <a:srgbClr val="05350A"/>
    <a:srgbClr val="031977"/>
    <a:srgbClr val="5F5F5F"/>
    <a:srgbClr val="07450D"/>
    <a:srgbClr val="04219E"/>
    <a:srgbClr val="0642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807" autoAdjust="0"/>
    <p:restoredTop sz="86549" autoAdjust="0"/>
  </p:normalViewPr>
  <p:slideViewPr>
    <p:cSldViewPr>
      <p:cViewPr varScale="1">
        <p:scale>
          <a:sx n="100" d="100"/>
          <a:sy n="100" d="100"/>
        </p:scale>
        <p:origin x="-48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32"/>
    </p:cViewPr>
  </p:sorterViewPr>
  <p:notesViewPr>
    <p:cSldViewPr>
      <p:cViewPr varScale="1">
        <p:scale>
          <a:sx n="62" d="100"/>
          <a:sy n="62" d="100"/>
        </p:scale>
        <p:origin x="-2664" y="-78"/>
      </p:cViewPr>
      <p:guideLst>
        <p:guide orient="horz" pos="2934"/>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3"/>
            <a:ext cx="2971800" cy="465138"/>
          </a:xfrm>
          <a:prstGeom prst="rect">
            <a:avLst/>
          </a:prstGeom>
        </p:spPr>
        <p:txBody>
          <a:bodyPr vert="horz" lIns="91437" tIns="45719" rIns="91437" bIns="45719" rtlCol="0"/>
          <a:lstStyle>
            <a:lvl1pPr algn="l" fontAlgn="auto">
              <a:spcBef>
                <a:spcPts val="0"/>
              </a:spcBef>
              <a:spcAft>
                <a:spcPts val="0"/>
              </a:spcAft>
              <a:defRPr sz="1300">
                <a:latin typeface="+mn-lt"/>
                <a:cs typeface="+mn-cs"/>
              </a:defRPr>
            </a:lvl1pPr>
          </a:lstStyle>
          <a:p>
            <a:pPr>
              <a:defRPr/>
            </a:pPr>
            <a:endParaRPr lang="en-US" dirty="0"/>
          </a:p>
        </p:txBody>
      </p:sp>
      <p:sp>
        <p:nvSpPr>
          <p:cNvPr id="3" name="Date Placeholder 2"/>
          <p:cNvSpPr>
            <a:spLocks noGrp="1"/>
          </p:cNvSpPr>
          <p:nvPr>
            <p:ph type="dt" sz="quarter" idx="1"/>
          </p:nvPr>
        </p:nvSpPr>
        <p:spPr>
          <a:xfrm>
            <a:off x="3884615" y="3"/>
            <a:ext cx="2971800" cy="465138"/>
          </a:xfrm>
          <a:prstGeom prst="rect">
            <a:avLst/>
          </a:prstGeom>
        </p:spPr>
        <p:txBody>
          <a:bodyPr vert="horz" lIns="91437" tIns="45719" rIns="91437" bIns="45719" rtlCol="0"/>
          <a:lstStyle>
            <a:lvl1pPr algn="r" fontAlgn="auto">
              <a:spcBef>
                <a:spcPts val="0"/>
              </a:spcBef>
              <a:spcAft>
                <a:spcPts val="0"/>
              </a:spcAft>
              <a:defRPr sz="1300">
                <a:latin typeface="+mn-lt"/>
                <a:cs typeface="+mn-cs"/>
              </a:defRPr>
            </a:lvl1pPr>
          </a:lstStyle>
          <a:p>
            <a:pPr>
              <a:defRPr/>
            </a:pPr>
            <a:fld id="{F126E113-5173-4E27-A3F7-4795A08AC8AA}" type="datetimeFigureOut">
              <a:rPr lang="en-US"/>
              <a:pPr>
                <a:defRPr/>
              </a:pPr>
              <a:t>11/11/2013</a:t>
            </a:fld>
            <a:endParaRPr lang="en-US" dirty="0"/>
          </a:p>
        </p:txBody>
      </p:sp>
      <p:sp>
        <p:nvSpPr>
          <p:cNvPr id="4" name="Footer Placeholder 3"/>
          <p:cNvSpPr>
            <a:spLocks noGrp="1"/>
          </p:cNvSpPr>
          <p:nvPr>
            <p:ph type="ftr" sz="quarter" idx="2"/>
          </p:nvPr>
        </p:nvSpPr>
        <p:spPr>
          <a:xfrm>
            <a:off x="1" y="8847141"/>
            <a:ext cx="2971800" cy="465138"/>
          </a:xfrm>
          <a:prstGeom prst="rect">
            <a:avLst/>
          </a:prstGeom>
        </p:spPr>
        <p:txBody>
          <a:bodyPr vert="horz" lIns="91437" tIns="45719" rIns="91437" bIns="45719" rtlCol="0" anchor="b"/>
          <a:lstStyle>
            <a:lvl1pPr algn="l" fontAlgn="auto">
              <a:spcBef>
                <a:spcPts val="0"/>
              </a:spcBef>
              <a:spcAft>
                <a:spcPts val="0"/>
              </a:spcAft>
              <a:defRPr sz="1300">
                <a:latin typeface="+mn-lt"/>
                <a:cs typeface="+mn-cs"/>
              </a:defRPr>
            </a:lvl1pPr>
          </a:lstStyle>
          <a:p>
            <a:pPr>
              <a:defRPr/>
            </a:pPr>
            <a:endParaRPr lang="en-US" dirty="0"/>
          </a:p>
        </p:txBody>
      </p:sp>
      <p:sp>
        <p:nvSpPr>
          <p:cNvPr id="5" name="Slide Number Placeholder 4"/>
          <p:cNvSpPr>
            <a:spLocks noGrp="1"/>
          </p:cNvSpPr>
          <p:nvPr>
            <p:ph type="sldNum" sz="quarter" idx="3"/>
          </p:nvPr>
        </p:nvSpPr>
        <p:spPr>
          <a:xfrm>
            <a:off x="3884615" y="8847141"/>
            <a:ext cx="2971800" cy="465138"/>
          </a:xfrm>
          <a:prstGeom prst="rect">
            <a:avLst/>
          </a:prstGeom>
        </p:spPr>
        <p:txBody>
          <a:bodyPr vert="horz" lIns="91437" tIns="45719" rIns="91437" bIns="45719" rtlCol="0" anchor="b"/>
          <a:lstStyle>
            <a:lvl1pPr algn="r" fontAlgn="auto">
              <a:spcBef>
                <a:spcPts val="0"/>
              </a:spcBef>
              <a:spcAft>
                <a:spcPts val="0"/>
              </a:spcAft>
              <a:defRPr sz="1300">
                <a:latin typeface="+mn-lt"/>
                <a:cs typeface="+mn-cs"/>
              </a:defRPr>
            </a:lvl1pPr>
          </a:lstStyle>
          <a:p>
            <a:pPr>
              <a:defRPr/>
            </a:pPr>
            <a:fld id="{993B5F74-410B-43F7-8D00-3FF67AFAFD60}" type="slidenum">
              <a:rPr lang="en-US"/>
              <a:pPr>
                <a:defRPr/>
              </a:pPr>
              <a:t>‹#›</a:t>
            </a:fld>
            <a:endParaRPr lang="en-US" dirty="0"/>
          </a:p>
        </p:txBody>
      </p:sp>
    </p:spTree>
    <p:extLst>
      <p:ext uri="{BB962C8B-B14F-4D97-AF65-F5344CB8AC3E}">
        <p14:creationId xmlns:p14="http://schemas.microsoft.com/office/powerpoint/2010/main" val="4978169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3"/>
            <a:ext cx="2971800" cy="465138"/>
          </a:xfrm>
          <a:prstGeom prst="rect">
            <a:avLst/>
          </a:prstGeom>
        </p:spPr>
        <p:txBody>
          <a:bodyPr vert="horz" lIns="91437" tIns="45719" rIns="91437" bIns="45719" rtlCol="0"/>
          <a:lstStyle>
            <a:lvl1pPr algn="l" fontAlgn="auto">
              <a:spcBef>
                <a:spcPts val="0"/>
              </a:spcBef>
              <a:spcAft>
                <a:spcPts val="0"/>
              </a:spcAft>
              <a:defRPr sz="1300">
                <a:latin typeface="+mn-lt"/>
                <a:cs typeface="+mn-cs"/>
              </a:defRPr>
            </a:lvl1pPr>
          </a:lstStyle>
          <a:p>
            <a:pPr>
              <a:defRPr/>
            </a:pPr>
            <a:endParaRPr lang="en-US" dirty="0"/>
          </a:p>
        </p:txBody>
      </p:sp>
      <p:sp>
        <p:nvSpPr>
          <p:cNvPr id="3" name="Date Placeholder 2"/>
          <p:cNvSpPr>
            <a:spLocks noGrp="1"/>
          </p:cNvSpPr>
          <p:nvPr>
            <p:ph type="dt" idx="1"/>
          </p:nvPr>
        </p:nvSpPr>
        <p:spPr>
          <a:xfrm>
            <a:off x="3884615" y="3"/>
            <a:ext cx="2971800" cy="465138"/>
          </a:xfrm>
          <a:prstGeom prst="rect">
            <a:avLst/>
          </a:prstGeom>
        </p:spPr>
        <p:txBody>
          <a:bodyPr vert="horz" lIns="91437" tIns="45719" rIns="91437" bIns="45719" rtlCol="0"/>
          <a:lstStyle>
            <a:lvl1pPr algn="r" fontAlgn="auto">
              <a:spcBef>
                <a:spcPts val="0"/>
              </a:spcBef>
              <a:spcAft>
                <a:spcPts val="0"/>
              </a:spcAft>
              <a:defRPr sz="1300">
                <a:latin typeface="+mn-lt"/>
                <a:cs typeface="+mn-cs"/>
              </a:defRPr>
            </a:lvl1pPr>
          </a:lstStyle>
          <a:p>
            <a:pPr>
              <a:defRPr/>
            </a:pPr>
            <a:fld id="{55C69776-723A-47F4-BDA7-FE4234BEA7A1}" type="datetimeFigureOut">
              <a:rPr lang="en-US"/>
              <a:pPr>
                <a:defRPr/>
              </a:pPr>
              <a:t>11/11/2013</a:t>
            </a:fld>
            <a:endParaRPr lang="en-US" dirty="0"/>
          </a:p>
        </p:txBody>
      </p:sp>
      <p:sp>
        <p:nvSpPr>
          <p:cNvPr id="4" name="Slide Image Placeholder 3"/>
          <p:cNvSpPr>
            <a:spLocks noGrp="1" noRot="1" noChangeAspect="1"/>
          </p:cNvSpPr>
          <p:nvPr>
            <p:ph type="sldImg" idx="2"/>
          </p:nvPr>
        </p:nvSpPr>
        <p:spPr>
          <a:xfrm>
            <a:off x="1100138" y="698500"/>
            <a:ext cx="4657725" cy="3494088"/>
          </a:xfrm>
          <a:prstGeom prst="rect">
            <a:avLst/>
          </a:prstGeom>
          <a:noFill/>
          <a:ln w="12700">
            <a:solidFill>
              <a:prstClr val="black"/>
            </a:solidFill>
          </a:ln>
        </p:spPr>
        <p:txBody>
          <a:bodyPr vert="horz" lIns="91437" tIns="45719" rIns="91437" bIns="45719" rtlCol="0" anchor="ctr"/>
          <a:lstStyle/>
          <a:p>
            <a:pPr lvl="0"/>
            <a:endParaRPr lang="en-US" noProof="0" dirty="0"/>
          </a:p>
        </p:txBody>
      </p:sp>
      <p:sp>
        <p:nvSpPr>
          <p:cNvPr id="5" name="Notes Placeholder 4"/>
          <p:cNvSpPr>
            <a:spLocks noGrp="1"/>
          </p:cNvSpPr>
          <p:nvPr>
            <p:ph type="body" sz="quarter" idx="3"/>
          </p:nvPr>
        </p:nvSpPr>
        <p:spPr>
          <a:xfrm>
            <a:off x="685800" y="4422776"/>
            <a:ext cx="5486400" cy="4192589"/>
          </a:xfrm>
          <a:prstGeom prst="rect">
            <a:avLst/>
          </a:prstGeom>
        </p:spPr>
        <p:txBody>
          <a:bodyPr vert="horz" lIns="91437" tIns="45719" rIns="91437" bIns="4571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1" y="8847141"/>
            <a:ext cx="2971800" cy="465138"/>
          </a:xfrm>
          <a:prstGeom prst="rect">
            <a:avLst/>
          </a:prstGeom>
        </p:spPr>
        <p:txBody>
          <a:bodyPr vert="horz" lIns="91437" tIns="45719" rIns="91437" bIns="45719" rtlCol="0" anchor="b"/>
          <a:lstStyle>
            <a:lvl1pPr algn="l" fontAlgn="auto">
              <a:spcBef>
                <a:spcPts val="0"/>
              </a:spcBef>
              <a:spcAft>
                <a:spcPts val="0"/>
              </a:spcAft>
              <a:defRPr sz="13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84615" y="8847141"/>
            <a:ext cx="2971800" cy="465138"/>
          </a:xfrm>
          <a:prstGeom prst="rect">
            <a:avLst/>
          </a:prstGeom>
        </p:spPr>
        <p:txBody>
          <a:bodyPr vert="horz" lIns="91437" tIns="45719" rIns="91437" bIns="45719" rtlCol="0" anchor="b"/>
          <a:lstStyle>
            <a:lvl1pPr algn="r" fontAlgn="auto">
              <a:spcBef>
                <a:spcPts val="0"/>
              </a:spcBef>
              <a:spcAft>
                <a:spcPts val="0"/>
              </a:spcAft>
              <a:defRPr sz="1300">
                <a:latin typeface="+mn-lt"/>
                <a:cs typeface="+mn-cs"/>
              </a:defRPr>
            </a:lvl1pPr>
          </a:lstStyle>
          <a:p>
            <a:pPr>
              <a:defRPr/>
            </a:pPr>
            <a:fld id="{3AEFC9A8-5A36-4EEC-8F43-21385488CA66}" type="slidenum">
              <a:rPr lang="en-US"/>
              <a:pPr>
                <a:defRPr/>
              </a:pPr>
              <a:t>‹#›</a:t>
            </a:fld>
            <a:endParaRPr lang="en-US" dirty="0"/>
          </a:p>
        </p:txBody>
      </p:sp>
    </p:spTree>
    <p:extLst>
      <p:ext uri="{BB962C8B-B14F-4D97-AF65-F5344CB8AC3E}">
        <p14:creationId xmlns:p14="http://schemas.microsoft.com/office/powerpoint/2010/main" val="148067100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AEFC9A8-5A36-4EEC-8F43-21385488CA66}" type="slidenum">
              <a:rPr lang="en-US" smtClean="0"/>
              <a:pPr>
                <a:defRPr/>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AEFC9A8-5A36-4EEC-8F43-21385488CA66}" type="slidenum">
              <a:rPr lang="en-US" smtClean="0"/>
              <a:pPr>
                <a:defRPr/>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AEFC9A8-5A36-4EEC-8F43-21385488CA66}" type="slidenum">
              <a:rPr lang="en-US" smtClean="0"/>
              <a:pPr>
                <a:defRPr/>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AEFC9A8-5A36-4EEC-8F43-21385488CA66}" type="slidenum">
              <a:rPr lang="en-US" smtClean="0"/>
              <a:pPr>
                <a:defRPr/>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Spend time…30-45 seconds</a:t>
            </a:r>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76015B8-D548-4BB4-B2CB-0E9B8A0D7AF2}" type="slidenum">
              <a:rPr lang="en-US"/>
              <a:pPr fontAlgn="base">
                <a:spcBef>
                  <a:spcPct val="0"/>
                </a:spcBef>
                <a:spcAft>
                  <a:spcPct val="0"/>
                </a:spcAft>
                <a:defRPr/>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286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ED87F4E-7CA0-4596-9016-926D9C3F18FA}" type="slidenum">
              <a:rPr lang="en-US"/>
              <a:pPr fontAlgn="base">
                <a:spcBef>
                  <a:spcPct val="0"/>
                </a:spcBef>
                <a:spcAft>
                  <a:spcPct val="0"/>
                </a:spcAft>
                <a:defRPr/>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The</a:t>
            </a:r>
            <a:r>
              <a:rPr lang="en-US" baseline="0" dirty="0" smtClean="0"/>
              <a:t> end.</a:t>
            </a:r>
            <a:endParaRPr lang="en-US" dirty="0" smtClean="0"/>
          </a:p>
        </p:txBody>
      </p:sp>
      <p:sp>
        <p:nvSpPr>
          <p:cNvPr id="307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957A5D4-9CD7-4BEA-BF53-7937BA56CE43}" type="slidenum">
              <a:rPr lang="en-US"/>
              <a:pPr fontAlgn="base">
                <a:spcBef>
                  <a:spcPct val="0"/>
                </a:spcBef>
                <a:spcAft>
                  <a:spcPct val="0"/>
                </a:spcAft>
                <a:defRPr/>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a:solidFill>
              <a:srgbClr val="000000"/>
            </a:solidFill>
            <a:miter lim="800000"/>
            <a:headEnd/>
            <a:tailEnd/>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7412" name="Slide Number Placeholder 3"/>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723900" algn="l"/>
                <a:tab pos="1447800" algn="l"/>
                <a:tab pos="2171700" algn="l"/>
                <a:tab pos="2895600" algn="l"/>
              </a:tabLst>
              <a:defRPr>
                <a:solidFill>
                  <a:schemeClr val="tx1"/>
                </a:solidFill>
                <a:latin typeface="Arial" charset="0"/>
                <a:ea typeface="DejaVu Sans" charset="0"/>
                <a:cs typeface="DejaVu Sans" charset="0"/>
              </a:defRPr>
            </a:lvl1pPr>
            <a:lvl2pPr eaLnBrk="0">
              <a:tabLst>
                <a:tab pos="723900" algn="l"/>
                <a:tab pos="1447800" algn="l"/>
                <a:tab pos="2171700" algn="l"/>
                <a:tab pos="2895600" algn="l"/>
              </a:tabLst>
              <a:defRPr>
                <a:solidFill>
                  <a:schemeClr val="tx1"/>
                </a:solidFill>
                <a:latin typeface="Arial" charset="0"/>
                <a:ea typeface="DejaVu Sans" charset="0"/>
                <a:cs typeface="DejaVu Sans" charset="0"/>
              </a:defRPr>
            </a:lvl2pPr>
            <a:lvl3pPr eaLnBrk="0">
              <a:tabLst>
                <a:tab pos="723900" algn="l"/>
                <a:tab pos="1447800" algn="l"/>
                <a:tab pos="2171700" algn="l"/>
                <a:tab pos="2895600" algn="l"/>
              </a:tabLst>
              <a:defRPr>
                <a:solidFill>
                  <a:schemeClr val="tx1"/>
                </a:solidFill>
                <a:latin typeface="Arial" charset="0"/>
                <a:ea typeface="DejaVu Sans" charset="0"/>
                <a:cs typeface="DejaVu Sans" charset="0"/>
              </a:defRPr>
            </a:lvl3pPr>
            <a:lvl4pPr eaLnBrk="0">
              <a:tabLst>
                <a:tab pos="723900" algn="l"/>
                <a:tab pos="1447800" algn="l"/>
                <a:tab pos="2171700" algn="l"/>
                <a:tab pos="2895600" algn="l"/>
              </a:tabLst>
              <a:defRPr>
                <a:solidFill>
                  <a:schemeClr val="tx1"/>
                </a:solidFill>
                <a:latin typeface="Arial" charset="0"/>
                <a:ea typeface="DejaVu Sans" charset="0"/>
                <a:cs typeface="DejaVu Sans" charset="0"/>
              </a:defRPr>
            </a:lvl4pPr>
            <a:lvl5pPr eaLnBrk="0">
              <a:tabLst>
                <a:tab pos="723900" algn="l"/>
                <a:tab pos="1447800" algn="l"/>
                <a:tab pos="2171700" algn="l"/>
                <a:tab pos="2895600" algn="l"/>
              </a:tabLst>
              <a:defRPr>
                <a:solidFill>
                  <a:schemeClr val="tx1"/>
                </a:solidFill>
                <a:latin typeface="Arial" charset="0"/>
                <a:ea typeface="DejaVu Sans" charset="0"/>
                <a:cs typeface="DejaVu Sans" charset="0"/>
              </a:defRPr>
            </a:lvl5pPr>
            <a:lvl6pPr marL="25146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DejaVu Sans" charset="0"/>
                <a:cs typeface="DejaVu Sans" charset="0"/>
              </a:defRPr>
            </a:lvl6pPr>
            <a:lvl7pPr marL="29718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DejaVu Sans" charset="0"/>
                <a:cs typeface="DejaVu Sans" charset="0"/>
              </a:defRPr>
            </a:lvl7pPr>
            <a:lvl8pPr marL="34290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DejaVu Sans" charset="0"/>
                <a:cs typeface="DejaVu Sans" charset="0"/>
              </a:defRPr>
            </a:lvl8pPr>
            <a:lvl9pPr marL="3886200" indent="-228600" defTabSz="457200" eaLnBrk="0"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tx1"/>
                </a:solidFill>
                <a:latin typeface="Arial" charset="0"/>
                <a:ea typeface="DejaVu Sans" charset="0"/>
                <a:cs typeface="DejaVu Sans" charset="0"/>
              </a:defRPr>
            </a:lvl9pPr>
          </a:lstStyle>
          <a:p>
            <a:pPr eaLnBrk="1"/>
            <a:fld id="{16203C0B-ADCE-431C-A3A0-718F352309A5}" type="slidenum">
              <a:rPr lang="en-US" altLang="en-US">
                <a:solidFill>
                  <a:srgbClr val="000000"/>
                </a:solidFill>
                <a:latin typeface="Times New Roman" pitchFamily="16" charset="0"/>
              </a:rPr>
              <a:pPr eaLnBrk="1"/>
              <a:t>8</a:t>
            </a:fld>
            <a:endParaRPr lang="en-US" altLang="en-US">
              <a:solidFill>
                <a:srgbClr val="000000"/>
              </a:solidFill>
              <a:latin typeface="Times New Roman" pitchFamily="16"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fld id="{EBA27920-4532-4440-B8AE-F17C885D4D6A}" type="datetimeFigureOut">
              <a:rPr lang="en-US" smtClean="0"/>
              <a:pPr>
                <a:defRPr/>
              </a:pPr>
              <a:t>11/11/2013</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7830AF11-2484-4D88-A0AA-E3FD1DC151CF}" type="slidenum">
              <a:rPr lang="en-US" smtClean="0"/>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053D68B5-131D-497E-9CB2-3AB03847A0C4}" type="datetimeFigureOut">
              <a:rPr lang="en-US" smtClean="0"/>
              <a:pPr>
                <a:defRPr/>
              </a:pPr>
              <a:t>11/11/2013</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F776CF21-BFE1-4193-BCC2-5988604A6C76}"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053D68B5-131D-497E-9CB2-3AB03847A0C4}" type="datetimeFigureOut">
              <a:rPr lang="en-US" smtClean="0"/>
              <a:pPr>
                <a:defRPr/>
              </a:pPr>
              <a:t>11/11/2013</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F776CF21-BFE1-4193-BCC2-5988604A6C76}" type="slidenum">
              <a:rPr lang="en-US" smtClean="0"/>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a:t>11/3/11</a:t>
            </a:r>
          </a:p>
        </p:txBody>
      </p:sp>
      <p:sp>
        <p:nvSpPr>
          <p:cNvPr id="5" name="Rectangle 5"/>
          <p:cNvSpPr>
            <a:spLocks noGrp="1" noChangeArrowheads="1"/>
          </p:cNvSpPr>
          <p:nvPr>
            <p:ph type="sldNum" idx="11"/>
          </p:nvPr>
        </p:nvSpPr>
        <p:spPr>
          <a:ln/>
        </p:spPr>
        <p:txBody>
          <a:bodyPr/>
          <a:lstStyle>
            <a:lvl1pPr>
              <a:defRPr/>
            </a:lvl1pPr>
          </a:lstStyle>
          <a:p>
            <a:pPr>
              <a:defRPr/>
            </a:pPr>
            <a:fld id="{7FD9E09C-BC8D-45AD-8D55-165B85EC98A8}" type="slidenum">
              <a:rPr lang="en-US"/>
              <a:pPr>
                <a:defRPr/>
              </a:pPr>
              <a:t>‹#›</a:t>
            </a:fld>
            <a:endParaRPr lang="en-US" dirty="0"/>
          </a:p>
        </p:txBody>
      </p:sp>
    </p:spTree>
    <p:extLst>
      <p:ext uri="{BB962C8B-B14F-4D97-AF65-F5344CB8AC3E}">
        <p14:creationId xmlns:p14="http://schemas.microsoft.com/office/powerpoint/2010/main" val="32792045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a:t>11/3/11</a:t>
            </a:r>
          </a:p>
        </p:txBody>
      </p:sp>
      <p:sp>
        <p:nvSpPr>
          <p:cNvPr id="5" name="Rectangle 5"/>
          <p:cNvSpPr>
            <a:spLocks noGrp="1" noChangeArrowheads="1"/>
          </p:cNvSpPr>
          <p:nvPr>
            <p:ph type="sldNum" idx="11"/>
          </p:nvPr>
        </p:nvSpPr>
        <p:spPr>
          <a:ln/>
        </p:spPr>
        <p:txBody>
          <a:bodyPr/>
          <a:lstStyle>
            <a:lvl1pPr>
              <a:defRPr/>
            </a:lvl1pPr>
          </a:lstStyle>
          <a:p>
            <a:pPr>
              <a:defRPr/>
            </a:pPr>
            <a:fld id="{89CE4785-E0BC-4378-BDDF-8242E95A3DD2}" type="slidenum">
              <a:rPr lang="en-US"/>
              <a:pPr>
                <a:defRPr/>
              </a:pPr>
              <a:t>‹#›</a:t>
            </a:fld>
            <a:endParaRPr lang="en-US" dirty="0"/>
          </a:p>
        </p:txBody>
      </p:sp>
    </p:spTree>
    <p:extLst>
      <p:ext uri="{BB962C8B-B14F-4D97-AF65-F5344CB8AC3E}">
        <p14:creationId xmlns:p14="http://schemas.microsoft.com/office/powerpoint/2010/main" val="40067378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t>11/3/11</a:t>
            </a:r>
          </a:p>
        </p:txBody>
      </p:sp>
      <p:sp>
        <p:nvSpPr>
          <p:cNvPr id="5" name="Rectangle 5"/>
          <p:cNvSpPr>
            <a:spLocks noGrp="1" noChangeArrowheads="1"/>
          </p:cNvSpPr>
          <p:nvPr>
            <p:ph type="sldNum" idx="11"/>
          </p:nvPr>
        </p:nvSpPr>
        <p:spPr>
          <a:ln/>
        </p:spPr>
        <p:txBody>
          <a:bodyPr/>
          <a:lstStyle>
            <a:lvl1pPr>
              <a:defRPr/>
            </a:lvl1pPr>
          </a:lstStyle>
          <a:p>
            <a:pPr>
              <a:defRPr/>
            </a:pPr>
            <a:fld id="{418A9965-CD56-4485-8DAC-88AD28D93FDD}" type="slidenum">
              <a:rPr lang="en-US"/>
              <a:pPr>
                <a:defRPr/>
              </a:pPr>
              <a:t>‹#›</a:t>
            </a:fld>
            <a:endParaRPr lang="en-US" dirty="0"/>
          </a:p>
        </p:txBody>
      </p:sp>
    </p:spTree>
    <p:extLst>
      <p:ext uri="{BB962C8B-B14F-4D97-AF65-F5344CB8AC3E}">
        <p14:creationId xmlns:p14="http://schemas.microsoft.com/office/powerpoint/2010/main" val="21535589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7013"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600200"/>
            <a:ext cx="4038600"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idx="10"/>
          </p:nvPr>
        </p:nvSpPr>
        <p:spPr>
          <a:ln/>
        </p:spPr>
        <p:txBody>
          <a:bodyPr/>
          <a:lstStyle>
            <a:lvl1pPr>
              <a:defRPr/>
            </a:lvl1pPr>
          </a:lstStyle>
          <a:p>
            <a:pPr>
              <a:defRPr/>
            </a:pPr>
            <a:r>
              <a:rPr lang="en-US"/>
              <a:t>11/3/11</a:t>
            </a:r>
          </a:p>
        </p:txBody>
      </p:sp>
      <p:sp>
        <p:nvSpPr>
          <p:cNvPr id="6" name="Rectangle 5"/>
          <p:cNvSpPr>
            <a:spLocks noGrp="1" noChangeArrowheads="1"/>
          </p:cNvSpPr>
          <p:nvPr>
            <p:ph type="sldNum" idx="11"/>
          </p:nvPr>
        </p:nvSpPr>
        <p:spPr>
          <a:ln/>
        </p:spPr>
        <p:txBody>
          <a:bodyPr/>
          <a:lstStyle>
            <a:lvl1pPr>
              <a:defRPr/>
            </a:lvl1pPr>
          </a:lstStyle>
          <a:p>
            <a:pPr>
              <a:defRPr/>
            </a:pPr>
            <a:fld id="{35964A7D-5E22-42DB-82DF-FFE6835AD75A}" type="slidenum">
              <a:rPr lang="en-US"/>
              <a:pPr>
                <a:defRPr/>
              </a:pPr>
              <a:t>‹#›</a:t>
            </a:fld>
            <a:endParaRPr lang="en-US" dirty="0"/>
          </a:p>
        </p:txBody>
      </p:sp>
    </p:spTree>
    <p:extLst>
      <p:ext uri="{BB962C8B-B14F-4D97-AF65-F5344CB8AC3E}">
        <p14:creationId xmlns:p14="http://schemas.microsoft.com/office/powerpoint/2010/main" val="22938201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dt" idx="10"/>
          </p:nvPr>
        </p:nvSpPr>
        <p:spPr>
          <a:ln/>
        </p:spPr>
        <p:txBody>
          <a:bodyPr/>
          <a:lstStyle>
            <a:lvl1pPr>
              <a:defRPr/>
            </a:lvl1pPr>
          </a:lstStyle>
          <a:p>
            <a:pPr>
              <a:defRPr/>
            </a:pPr>
            <a:r>
              <a:rPr lang="en-US"/>
              <a:t>11/3/11</a:t>
            </a:r>
          </a:p>
        </p:txBody>
      </p:sp>
      <p:sp>
        <p:nvSpPr>
          <p:cNvPr id="8" name="Rectangle 5"/>
          <p:cNvSpPr>
            <a:spLocks noGrp="1" noChangeArrowheads="1"/>
          </p:cNvSpPr>
          <p:nvPr>
            <p:ph type="sldNum" idx="11"/>
          </p:nvPr>
        </p:nvSpPr>
        <p:spPr>
          <a:ln/>
        </p:spPr>
        <p:txBody>
          <a:bodyPr/>
          <a:lstStyle>
            <a:lvl1pPr>
              <a:defRPr/>
            </a:lvl1pPr>
          </a:lstStyle>
          <a:p>
            <a:pPr>
              <a:defRPr/>
            </a:pPr>
            <a:fld id="{54058BB1-D822-46CC-9B15-3150375D2EAC}" type="slidenum">
              <a:rPr lang="en-US"/>
              <a:pPr>
                <a:defRPr/>
              </a:pPr>
              <a:t>‹#›</a:t>
            </a:fld>
            <a:endParaRPr lang="en-US" dirty="0"/>
          </a:p>
        </p:txBody>
      </p:sp>
    </p:spTree>
    <p:extLst>
      <p:ext uri="{BB962C8B-B14F-4D97-AF65-F5344CB8AC3E}">
        <p14:creationId xmlns:p14="http://schemas.microsoft.com/office/powerpoint/2010/main" val="28715571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dt" idx="10"/>
          </p:nvPr>
        </p:nvSpPr>
        <p:spPr>
          <a:ln/>
        </p:spPr>
        <p:txBody>
          <a:bodyPr/>
          <a:lstStyle>
            <a:lvl1pPr>
              <a:defRPr/>
            </a:lvl1pPr>
          </a:lstStyle>
          <a:p>
            <a:pPr>
              <a:defRPr/>
            </a:pPr>
            <a:r>
              <a:rPr lang="en-US"/>
              <a:t>11/3/11</a:t>
            </a:r>
          </a:p>
        </p:txBody>
      </p:sp>
      <p:sp>
        <p:nvSpPr>
          <p:cNvPr id="4" name="Rectangle 5"/>
          <p:cNvSpPr>
            <a:spLocks noGrp="1" noChangeArrowheads="1"/>
          </p:cNvSpPr>
          <p:nvPr>
            <p:ph type="sldNum" idx="11"/>
          </p:nvPr>
        </p:nvSpPr>
        <p:spPr>
          <a:ln/>
        </p:spPr>
        <p:txBody>
          <a:bodyPr/>
          <a:lstStyle>
            <a:lvl1pPr>
              <a:defRPr/>
            </a:lvl1pPr>
          </a:lstStyle>
          <a:p>
            <a:pPr>
              <a:defRPr/>
            </a:pPr>
            <a:fld id="{D892A983-6FF7-4E02-93DD-16A27DA69D73}" type="slidenum">
              <a:rPr lang="en-US"/>
              <a:pPr>
                <a:defRPr/>
              </a:pPr>
              <a:t>‹#›</a:t>
            </a:fld>
            <a:endParaRPr lang="en-US" dirty="0"/>
          </a:p>
        </p:txBody>
      </p:sp>
    </p:spTree>
    <p:extLst>
      <p:ext uri="{BB962C8B-B14F-4D97-AF65-F5344CB8AC3E}">
        <p14:creationId xmlns:p14="http://schemas.microsoft.com/office/powerpoint/2010/main" val="40977633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t>11/3/11</a:t>
            </a:r>
          </a:p>
        </p:txBody>
      </p:sp>
      <p:sp>
        <p:nvSpPr>
          <p:cNvPr id="3" name="Rectangle 5"/>
          <p:cNvSpPr>
            <a:spLocks noGrp="1" noChangeArrowheads="1"/>
          </p:cNvSpPr>
          <p:nvPr>
            <p:ph type="sldNum" idx="11"/>
          </p:nvPr>
        </p:nvSpPr>
        <p:spPr>
          <a:ln/>
        </p:spPr>
        <p:txBody>
          <a:bodyPr/>
          <a:lstStyle>
            <a:lvl1pPr>
              <a:defRPr/>
            </a:lvl1pPr>
          </a:lstStyle>
          <a:p>
            <a:pPr>
              <a:defRPr/>
            </a:pPr>
            <a:fld id="{574A55C5-372E-4514-93F3-5842B03416F6}" type="slidenum">
              <a:rPr lang="en-US"/>
              <a:pPr>
                <a:defRPr/>
              </a:pPr>
              <a:t>‹#›</a:t>
            </a:fld>
            <a:endParaRPr lang="en-US" dirty="0"/>
          </a:p>
        </p:txBody>
      </p:sp>
    </p:spTree>
    <p:extLst>
      <p:ext uri="{BB962C8B-B14F-4D97-AF65-F5344CB8AC3E}">
        <p14:creationId xmlns:p14="http://schemas.microsoft.com/office/powerpoint/2010/main" val="3391080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r>
              <a:rPr lang="en-US"/>
              <a:t>11/3/11</a:t>
            </a:r>
          </a:p>
        </p:txBody>
      </p:sp>
      <p:sp>
        <p:nvSpPr>
          <p:cNvPr id="6" name="Rectangle 5"/>
          <p:cNvSpPr>
            <a:spLocks noGrp="1" noChangeArrowheads="1"/>
          </p:cNvSpPr>
          <p:nvPr>
            <p:ph type="sldNum" idx="11"/>
          </p:nvPr>
        </p:nvSpPr>
        <p:spPr>
          <a:ln/>
        </p:spPr>
        <p:txBody>
          <a:bodyPr/>
          <a:lstStyle>
            <a:lvl1pPr>
              <a:defRPr/>
            </a:lvl1pPr>
          </a:lstStyle>
          <a:p>
            <a:pPr>
              <a:defRPr/>
            </a:pPr>
            <a:fld id="{72743036-72E0-4D09-9431-8372AA9B5FAF}" type="slidenum">
              <a:rPr lang="en-US"/>
              <a:pPr>
                <a:defRPr/>
              </a:pPr>
              <a:t>‹#›</a:t>
            </a:fld>
            <a:endParaRPr lang="en-US" dirty="0"/>
          </a:p>
        </p:txBody>
      </p:sp>
    </p:spTree>
    <p:extLst>
      <p:ext uri="{BB962C8B-B14F-4D97-AF65-F5344CB8AC3E}">
        <p14:creationId xmlns:p14="http://schemas.microsoft.com/office/powerpoint/2010/main" val="2300994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539A5F7F-4F02-4026-8B00-3B48CABF85CA}" type="datetimeFigureOut">
              <a:rPr lang="en-US" smtClean="0"/>
              <a:pPr>
                <a:defRPr/>
              </a:pPr>
              <a:t>11/11/2013</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C24D6493-8FA0-47C3-A0B2-9A136B44F5B8}" type="slidenum">
              <a:rPr lang="en-US" smtClean="0"/>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r>
              <a:rPr lang="en-US"/>
              <a:t>11/3/11</a:t>
            </a:r>
          </a:p>
        </p:txBody>
      </p:sp>
      <p:sp>
        <p:nvSpPr>
          <p:cNvPr id="6" name="Rectangle 5"/>
          <p:cNvSpPr>
            <a:spLocks noGrp="1" noChangeArrowheads="1"/>
          </p:cNvSpPr>
          <p:nvPr>
            <p:ph type="sldNum" idx="11"/>
          </p:nvPr>
        </p:nvSpPr>
        <p:spPr>
          <a:ln/>
        </p:spPr>
        <p:txBody>
          <a:bodyPr/>
          <a:lstStyle>
            <a:lvl1pPr>
              <a:defRPr/>
            </a:lvl1pPr>
          </a:lstStyle>
          <a:p>
            <a:pPr>
              <a:defRPr/>
            </a:pPr>
            <a:fld id="{A6AEB678-2273-4DBF-A656-4BA6FDACAD06}" type="slidenum">
              <a:rPr lang="en-US"/>
              <a:pPr>
                <a:defRPr/>
              </a:pPr>
              <a:t>‹#›</a:t>
            </a:fld>
            <a:endParaRPr lang="en-US" dirty="0"/>
          </a:p>
        </p:txBody>
      </p:sp>
    </p:spTree>
    <p:extLst>
      <p:ext uri="{BB962C8B-B14F-4D97-AF65-F5344CB8AC3E}">
        <p14:creationId xmlns:p14="http://schemas.microsoft.com/office/powerpoint/2010/main" val="197124286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a:t>11/3/11</a:t>
            </a:r>
          </a:p>
        </p:txBody>
      </p:sp>
      <p:sp>
        <p:nvSpPr>
          <p:cNvPr id="5" name="Rectangle 5"/>
          <p:cNvSpPr>
            <a:spLocks noGrp="1" noChangeArrowheads="1"/>
          </p:cNvSpPr>
          <p:nvPr>
            <p:ph type="sldNum" idx="11"/>
          </p:nvPr>
        </p:nvSpPr>
        <p:spPr>
          <a:ln/>
        </p:spPr>
        <p:txBody>
          <a:bodyPr/>
          <a:lstStyle>
            <a:lvl1pPr>
              <a:defRPr/>
            </a:lvl1pPr>
          </a:lstStyle>
          <a:p>
            <a:pPr>
              <a:defRPr/>
            </a:pPr>
            <a:fld id="{E8347FE0-DF25-4A52-AF1C-D4405DCC7EE6}" type="slidenum">
              <a:rPr lang="en-US"/>
              <a:pPr>
                <a:defRPr/>
              </a:pPr>
              <a:t>‹#›</a:t>
            </a:fld>
            <a:endParaRPr lang="en-US" dirty="0"/>
          </a:p>
        </p:txBody>
      </p:sp>
    </p:spTree>
    <p:extLst>
      <p:ext uri="{BB962C8B-B14F-4D97-AF65-F5344CB8AC3E}">
        <p14:creationId xmlns:p14="http://schemas.microsoft.com/office/powerpoint/2010/main" val="40192843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5813" cy="58499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499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a:t>11/3/11</a:t>
            </a:r>
          </a:p>
        </p:txBody>
      </p:sp>
      <p:sp>
        <p:nvSpPr>
          <p:cNvPr id="5" name="Rectangle 5"/>
          <p:cNvSpPr>
            <a:spLocks noGrp="1" noChangeArrowheads="1"/>
          </p:cNvSpPr>
          <p:nvPr>
            <p:ph type="sldNum" idx="11"/>
          </p:nvPr>
        </p:nvSpPr>
        <p:spPr>
          <a:ln/>
        </p:spPr>
        <p:txBody>
          <a:bodyPr/>
          <a:lstStyle>
            <a:lvl1pPr>
              <a:defRPr/>
            </a:lvl1pPr>
          </a:lstStyle>
          <a:p>
            <a:pPr>
              <a:defRPr/>
            </a:pPr>
            <a:fld id="{3579701B-BAEE-4825-A73F-342AE1C5079E}" type="slidenum">
              <a:rPr lang="en-US"/>
              <a:pPr>
                <a:defRPr/>
              </a:pPr>
              <a:t>‹#›</a:t>
            </a:fld>
            <a:endParaRPr lang="en-US" dirty="0"/>
          </a:p>
        </p:txBody>
      </p:sp>
    </p:spTree>
    <p:extLst>
      <p:ext uri="{BB962C8B-B14F-4D97-AF65-F5344CB8AC3E}">
        <p14:creationId xmlns:p14="http://schemas.microsoft.com/office/powerpoint/2010/main" val="3831058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E37FA3AE-D4E5-4150-BA50-8DC64D6EA3B3}" type="datetimeFigureOut">
              <a:rPr lang="en-US" smtClean="0"/>
              <a:pPr>
                <a:defRPr/>
              </a:pPr>
              <a:t>11/11/2013</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789D8CFF-E312-4B1B-A06E-D33676EEEE4D}"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DDD98B14-E1FD-4BF9-A6C0-BEE8E2161586}" type="datetimeFigureOut">
              <a:rPr lang="en-US" smtClean="0"/>
              <a:pPr>
                <a:defRPr/>
              </a:pPr>
              <a:t>11/11/2013</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4CCA33EF-468C-4F8C-BF13-A121633608D9}"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7758E910-3967-453B-B099-2C5AC99FF660}" type="datetimeFigureOut">
              <a:rPr lang="en-US" smtClean="0"/>
              <a:pPr>
                <a:defRPr/>
              </a:pPr>
              <a:t>11/11/2013</a:t>
            </a:fld>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22F0D162-6023-4EA4-9E32-096C1FBDCF7E}"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CFFFE9C7-DE63-49A5-A617-E962F2779CE4}" type="datetimeFigureOut">
              <a:rPr lang="en-US" smtClean="0"/>
              <a:pPr>
                <a:defRPr/>
              </a:pPr>
              <a:t>11/11/2013</a:t>
            </a:fld>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6CC76CA8-7232-4531-9149-81F458A5D2D5}"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EB37CA34-72E6-4B94-A422-51F1ACEFB583}" type="datetimeFigureOut">
              <a:rPr lang="en-US" smtClean="0"/>
              <a:pPr>
                <a:defRPr/>
              </a:pPr>
              <a:t>11/11/2013</a:t>
            </a:fld>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A832009C-7B9C-4048-8470-2A419FC1CB85}"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E51AD358-8F30-4847-BF7D-476E56237BBE}" type="datetimeFigureOut">
              <a:rPr lang="en-US" smtClean="0"/>
              <a:pPr>
                <a:defRPr/>
              </a:pPr>
              <a:t>11/11/2013</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855F85BB-1379-4E80-ACFA-3F8D23515A42}" type="slidenum">
              <a:rPr lang="en-US" smtClean="0"/>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3DE8C2D9-F258-400A-A48F-F97039D41520}" type="datetimeFigureOut">
              <a:rPr lang="en-US" smtClean="0"/>
              <a:pPr>
                <a:defRPr/>
              </a:pPr>
              <a:t>11/11/2013</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75DF03E1-C69E-46B1-82F4-883358681656}"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053D68B5-131D-497E-9CB2-3AB03847A0C4}" type="datetimeFigureOut">
              <a:rPr lang="en-US" smtClean="0"/>
              <a:pPr>
                <a:defRPr/>
              </a:pPr>
              <a:t>11/11/2013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F776CF21-BFE1-4193-BCC2-5988604A6C76}"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457200" y="274638"/>
            <a:ext cx="8228013" cy="1141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a:solidFill>
                  <a:srgbClr val="000000"/>
                </a:solidFill>
                <a:miter lim="800000"/>
                <a:headEnd/>
                <a:tailEnd/>
              </a14:hiddenLine>
            </a:ext>
          </a:extLst>
        </p:spPr>
        <p:txBody>
          <a:bodyPr vert="horz" wrap="square" lIns="90000" tIns="45000" rIns="90000" bIns="45000" numCol="1" anchor="t" anchorCtr="0" compatLnSpc="1">
            <a:prstTxWarp prst="textNoShape">
              <a:avLst/>
            </a:prstTxWarp>
          </a:bodyPr>
          <a:lstStyle/>
          <a:p>
            <a:pPr lvl="0"/>
            <a:r>
              <a:rPr lang="en-GB" altLang="en-US" smtClean="0"/>
              <a:t>Click to edit the title text formatClick to edit Master title style</a:t>
            </a:r>
          </a:p>
        </p:txBody>
      </p:sp>
      <p:sp>
        <p:nvSpPr>
          <p:cNvPr id="2051" name="Rectangle 2"/>
          <p:cNvSpPr>
            <a:spLocks noGrp="1" noChangeArrowheads="1"/>
          </p:cNvSpPr>
          <p:nvPr>
            <p:ph type="body" idx="1"/>
          </p:nvPr>
        </p:nvSpPr>
        <p:spPr bwMode="auto">
          <a:xfrm>
            <a:off x="457200" y="1600200"/>
            <a:ext cx="8228013"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a:solidFill>
                  <a:srgbClr val="000000"/>
                </a:solidFill>
                <a:miter lim="800000"/>
                <a:headEnd/>
                <a:tailEnd/>
              </a14:hiddenLine>
            </a:ext>
          </a:extLst>
        </p:spPr>
        <p:txBody>
          <a:bodyPr vert="horz" wrap="square" lIns="90000" tIns="45000" rIns="90000" bIns="45000" numCol="1" anchor="t" anchorCtr="0" compatLnSpc="1">
            <a:prstTxWarp prst="textNoShape">
              <a:avLst/>
            </a:prstTxWarp>
          </a:bodyPr>
          <a:lstStyle/>
          <a:p>
            <a:pPr lvl="0"/>
            <a:r>
              <a:rPr lang="en-GB" altLang="en-US" smtClean="0"/>
              <a:t>Click to edit the outline text format</a:t>
            </a:r>
          </a:p>
          <a:p>
            <a:pPr lvl="1"/>
            <a:r>
              <a:rPr lang="en-GB" altLang="en-US" smtClean="0"/>
              <a:t>Second Outline Level</a:t>
            </a:r>
          </a:p>
          <a:p>
            <a:pPr lvl="2"/>
            <a:r>
              <a:rPr lang="en-GB" altLang="en-US" smtClean="0"/>
              <a:t>Third Outline Level</a:t>
            </a:r>
          </a:p>
          <a:p>
            <a:pPr lvl="3"/>
            <a:r>
              <a:rPr lang="en-GB" altLang="en-US" smtClean="0"/>
              <a:t>Fourth Outline Level</a:t>
            </a:r>
          </a:p>
          <a:p>
            <a:pPr lvl="4"/>
            <a:r>
              <a:rPr lang="en-GB" altLang="en-US" smtClean="0"/>
              <a:t>Fifth Outline Level</a:t>
            </a:r>
          </a:p>
          <a:p>
            <a:pPr lvl="4"/>
            <a:r>
              <a:rPr lang="en-GB" altLang="en-US" smtClean="0"/>
              <a:t>Sixth Outline Level</a:t>
            </a:r>
          </a:p>
          <a:p>
            <a:pPr lvl="4"/>
            <a:r>
              <a:rPr lang="en-GB" altLang="en-US" smtClean="0"/>
              <a:t>Seventh Outline Level</a:t>
            </a:r>
          </a:p>
          <a:p>
            <a:pPr lvl="4"/>
            <a:r>
              <a:rPr lang="en-GB" altLang="en-US" smtClean="0"/>
              <a:t>Eighth Outline Level</a:t>
            </a:r>
          </a:p>
          <a:p>
            <a:pPr lvl="0"/>
            <a:r>
              <a:rPr lang="en-GB" altLang="en-US" smtClean="0"/>
              <a:t>Ninth Outline LevelClick to edit Master text styles</a:t>
            </a:r>
          </a:p>
          <a:p>
            <a:pPr lvl="1"/>
            <a:r>
              <a:rPr lang="en-GB" altLang="en-US" smtClean="0"/>
              <a:t>Second level</a:t>
            </a:r>
          </a:p>
          <a:p>
            <a:pPr lvl="1"/>
            <a:r>
              <a:rPr lang="en-GB" altLang="en-US" smtClean="0"/>
              <a:t>Third level</a:t>
            </a:r>
          </a:p>
          <a:p>
            <a:pPr lvl="2"/>
            <a:r>
              <a:rPr lang="en-GB" altLang="en-US" smtClean="0"/>
              <a:t>Fourth level</a:t>
            </a:r>
          </a:p>
          <a:p>
            <a:pPr lvl="3"/>
            <a:r>
              <a:rPr lang="en-GB" altLang="en-US" smtClean="0"/>
              <a:t>Fifth level</a:t>
            </a:r>
          </a:p>
        </p:txBody>
      </p:sp>
      <p:sp>
        <p:nvSpPr>
          <p:cNvPr id="2" name="Rectangle 3"/>
          <p:cNvSpPr>
            <a:spLocks noGrp="1" noChangeArrowheads="1"/>
          </p:cNvSpPr>
          <p:nvPr>
            <p:ph type="dt"/>
          </p:nvPr>
        </p:nvSpPr>
        <p:spPr bwMode="auto">
          <a:xfrm>
            <a:off x="457200" y="6356350"/>
            <a:ext cx="2132013" cy="363538"/>
          </a:xfrm>
          <a:prstGeom prst="rect">
            <a:avLst/>
          </a:prstGeom>
          <a:noFill/>
          <a:ln w="9525">
            <a:noFill/>
            <a:round/>
            <a:headEnd/>
            <a:tailEnd/>
          </a:ln>
          <a:effectLst/>
        </p:spPr>
        <p:txBody>
          <a:bodyPr vert="horz" wrap="square" lIns="90000" tIns="45000" rIns="90000" bIns="45000" numCol="1" anchor="t" anchorCtr="0" compatLnSpc="1">
            <a:prstTxWarp prst="textNoShape">
              <a:avLst/>
            </a:prstTxWarp>
          </a:bodyPr>
          <a:lstStyle>
            <a:lvl1pPr hangingPunct="1">
              <a:lnSpc>
                <a:spcPct val="100000"/>
              </a:lnSpc>
              <a:tabLst>
                <a:tab pos="723900" algn="l"/>
                <a:tab pos="1447800" algn="l"/>
              </a:tabLst>
              <a:defRPr sz="1200">
                <a:solidFill>
                  <a:srgbClr val="8B8B8B"/>
                </a:solidFill>
                <a:latin typeface="+mn-lt"/>
                <a:ea typeface="+mn-ea"/>
                <a:cs typeface="+mn-cs"/>
              </a:defRPr>
            </a:lvl1pPr>
          </a:lstStyle>
          <a:p>
            <a:pPr defTabSz="457200">
              <a:buClr>
                <a:srgbClr val="000000"/>
              </a:buClr>
              <a:buSzPct val="100000"/>
              <a:buFont typeface="Times New Roman" pitchFamily="16" charset="0"/>
              <a:buNone/>
              <a:defRPr/>
            </a:pPr>
            <a:r>
              <a:rPr lang="en-US"/>
              <a:t>11/3/11</a:t>
            </a:r>
          </a:p>
        </p:txBody>
      </p:sp>
      <p:sp>
        <p:nvSpPr>
          <p:cNvPr id="2053" name="Text Box 4"/>
          <p:cNvSpPr txBox="1">
            <a:spLocks noChangeArrowheads="1"/>
          </p:cNvSpPr>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defTabSz="457200" hangingPunct="0">
              <a:lnSpc>
                <a:spcPct val="93000"/>
              </a:lnSpc>
              <a:buClr>
                <a:srgbClr val="000000"/>
              </a:buClr>
              <a:buSzPct val="100000"/>
              <a:buFont typeface="Times New Roman" pitchFamily="16" charset="0"/>
              <a:buNone/>
            </a:pPr>
            <a:endParaRPr lang="en-US" altLang="en-US" smtClean="0">
              <a:solidFill>
                <a:srgbClr val="000000"/>
              </a:solidFill>
            </a:endParaRPr>
          </a:p>
        </p:txBody>
      </p:sp>
      <p:sp>
        <p:nvSpPr>
          <p:cNvPr id="3" name="Rectangle 5"/>
          <p:cNvSpPr>
            <a:spLocks noGrp="1" noChangeArrowheads="1"/>
          </p:cNvSpPr>
          <p:nvPr>
            <p:ph type="sldNum"/>
          </p:nvPr>
        </p:nvSpPr>
        <p:spPr bwMode="auto">
          <a:xfrm>
            <a:off x="6553200" y="6356350"/>
            <a:ext cx="2132013" cy="363538"/>
          </a:xfrm>
          <a:prstGeom prst="rect">
            <a:avLst/>
          </a:prstGeom>
          <a:noFill/>
          <a:ln w="9525">
            <a:noFill/>
            <a:round/>
            <a:headEnd/>
            <a:tailEnd/>
          </a:ln>
          <a:effectLst/>
        </p:spPr>
        <p:txBody>
          <a:bodyPr vert="horz" wrap="square" lIns="90000" tIns="45000" rIns="90000" bIns="45000" numCol="1" anchor="t" anchorCtr="0" compatLnSpc="1">
            <a:prstTxWarp prst="textNoShape">
              <a:avLst/>
            </a:prstTxWarp>
          </a:bodyPr>
          <a:lstStyle>
            <a:lvl1pPr hangingPunct="1">
              <a:lnSpc>
                <a:spcPct val="100000"/>
              </a:lnSpc>
              <a:tabLst>
                <a:tab pos="723900" algn="l"/>
                <a:tab pos="1447800" algn="l"/>
              </a:tabLst>
              <a:defRPr sz="1200">
                <a:solidFill>
                  <a:srgbClr val="8B8B8B"/>
                </a:solidFill>
                <a:latin typeface="+mn-lt"/>
                <a:ea typeface="+mn-ea"/>
                <a:cs typeface="+mn-cs"/>
              </a:defRPr>
            </a:lvl1pPr>
          </a:lstStyle>
          <a:p>
            <a:pPr defTabSz="457200">
              <a:buClr>
                <a:srgbClr val="000000"/>
              </a:buClr>
              <a:buSzPct val="100000"/>
              <a:buFont typeface="Times New Roman" pitchFamily="16" charset="0"/>
              <a:buNone/>
              <a:defRPr/>
            </a:pPr>
            <a:fld id="{7823A065-9D38-432B-987E-33A83AFD237C}" type="slidenum">
              <a:rPr lang="en-US"/>
              <a:pPr defTabSz="457200">
                <a:buClr>
                  <a:srgbClr val="000000"/>
                </a:buClr>
                <a:buSzPct val="100000"/>
                <a:buFont typeface="Times New Roman" pitchFamily="16" charset="0"/>
                <a:buNone/>
                <a:defRPr/>
              </a:pPr>
              <a:t>‹#›</a:t>
            </a:fld>
            <a:endParaRPr lang="en-US" dirty="0"/>
          </a:p>
        </p:txBody>
      </p:sp>
    </p:spTree>
    <p:extLst>
      <p:ext uri="{BB962C8B-B14F-4D97-AF65-F5344CB8AC3E}">
        <p14:creationId xmlns:p14="http://schemas.microsoft.com/office/powerpoint/2010/main" val="698599612"/>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hf sldNum="0" hdr="0" ftr="0"/>
  <p:txStyles>
    <p:titleStyle>
      <a:lvl1pPr algn="l" defTabSz="457200" rtl="0" eaLnBrk="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mj-lt"/>
          <a:ea typeface="+mj-ea"/>
          <a:cs typeface="+mj-cs"/>
        </a:defRPr>
      </a:lvl1pPr>
      <a:lvl2pPr algn="l" defTabSz="457200" rtl="0" eaLnBrk="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ejaVu Sans" charset="0"/>
          <a:cs typeface="DejaVu Sans" charset="0"/>
        </a:defRPr>
      </a:lvl2pPr>
      <a:lvl3pPr algn="l" defTabSz="457200" rtl="0" eaLnBrk="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ejaVu Sans" charset="0"/>
          <a:cs typeface="DejaVu Sans" charset="0"/>
        </a:defRPr>
      </a:lvl3pPr>
      <a:lvl4pPr algn="l" defTabSz="457200" rtl="0" eaLnBrk="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ejaVu Sans" charset="0"/>
          <a:cs typeface="DejaVu Sans" charset="0"/>
        </a:defRPr>
      </a:lvl4pPr>
      <a:lvl5pPr algn="l" defTabSz="457200" rtl="0" eaLnBrk="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ejaVu Sans" charset="0"/>
          <a:cs typeface="DejaVu Sans" charset="0"/>
        </a:defRPr>
      </a:lvl5pPr>
      <a:lvl6pPr marL="2514600" indent="-228600" algn="l"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ejaVu Sans" charset="0"/>
          <a:cs typeface="DejaVu Sans" charset="0"/>
        </a:defRPr>
      </a:lvl6pPr>
      <a:lvl7pPr marL="2971800" indent="-228600" algn="l"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ejaVu Sans" charset="0"/>
          <a:cs typeface="DejaVu Sans" charset="0"/>
        </a:defRPr>
      </a:lvl7pPr>
      <a:lvl8pPr marL="3429000" indent="-228600" algn="l"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ejaVu Sans" charset="0"/>
          <a:cs typeface="DejaVu Sans" charset="0"/>
        </a:defRPr>
      </a:lvl8pPr>
      <a:lvl9pPr marL="3886200" indent="-228600" algn="l" defTabSz="457200"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DejaVu Sans" charset="0"/>
          <a:cs typeface="DejaVu Sans" charset="0"/>
        </a:defRPr>
      </a:lvl9pPr>
    </p:titleStyle>
    <p:bodyStyle>
      <a:lvl1pPr marL="342900" indent="-342900" algn="l" defTabSz="457200" rtl="0" eaLnBrk="0" fontAlgn="base" hangingPunct="0">
        <a:lnSpc>
          <a:spcPct val="97000"/>
        </a:lnSpc>
        <a:spcBef>
          <a:spcPct val="0"/>
        </a:spcBef>
        <a:spcAft>
          <a:spcPts val="1425"/>
        </a:spcAft>
        <a:buClr>
          <a:srgbClr val="000000"/>
        </a:buClr>
        <a:buSzPct val="100000"/>
        <a:buFont typeface="Times New Roman" pitchFamily="16" charset="0"/>
        <a:defRPr sz="3200">
          <a:solidFill>
            <a:srgbClr val="000000"/>
          </a:solidFill>
          <a:latin typeface="+mn-lt"/>
          <a:ea typeface="+mn-ea"/>
          <a:cs typeface="+mn-cs"/>
        </a:defRPr>
      </a:lvl1pPr>
      <a:lvl2pPr marL="742950" indent="-285750" algn="l" defTabSz="457200" rtl="0" eaLnBrk="0" fontAlgn="base" hangingPunct="0">
        <a:lnSpc>
          <a:spcPct val="97000"/>
        </a:lnSpc>
        <a:spcBef>
          <a:spcPct val="0"/>
        </a:spcBef>
        <a:spcAft>
          <a:spcPts val="1138"/>
        </a:spcAft>
        <a:buClr>
          <a:srgbClr val="000000"/>
        </a:buClr>
        <a:buSzPct val="100000"/>
        <a:buFont typeface="Times New Roman" pitchFamily="16" charset="0"/>
        <a:defRPr sz="2400">
          <a:solidFill>
            <a:srgbClr val="000000"/>
          </a:solidFill>
          <a:latin typeface="+mn-lt"/>
          <a:ea typeface="+mn-ea"/>
          <a:cs typeface="+mn-cs"/>
        </a:defRPr>
      </a:lvl2pPr>
      <a:lvl3pPr marL="1143000" indent="-228600" algn="l" defTabSz="457200" rtl="0" eaLnBrk="0" fontAlgn="base" hangingPunct="0">
        <a:lnSpc>
          <a:spcPct val="97000"/>
        </a:lnSpc>
        <a:spcBef>
          <a:spcPct val="0"/>
        </a:spcBef>
        <a:spcAft>
          <a:spcPts val="850"/>
        </a:spcAft>
        <a:buClr>
          <a:srgbClr val="000000"/>
        </a:buClr>
        <a:buSzPct val="100000"/>
        <a:buFont typeface="Times New Roman" pitchFamily="16" charset="0"/>
        <a:defRPr sz="2000">
          <a:solidFill>
            <a:srgbClr val="000000"/>
          </a:solidFill>
          <a:latin typeface="+mn-lt"/>
          <a:ea typeface="+mn-ea"/>
          <a:cs typeface="+mn-cs"/>
        </a:defRPr>
      </a:lvl3pPr>
      <a:lvl4pPr marL="1600200" indent="-228600" algn="l" defTabSz="457200" rtl="0" eaLnBrk="0" fontAlgn="base" hangingPunct="0">
        <a:lnSpc>
          <a:spcPct val="97000"/>
        </a:lnSpc>
        <a:spcBef>
          <a:spcPct val="0"/>
        </a:spcBef>
        <a:spcAft>
          <a:spcPts val="575"/>
        </a:spcAft>
        <a:buClr>
          <a:srgbClr val="000000"/>
        </a:buClr>
        <a:buSzPct val="100000"/>
        <a:buFont typeface="Times New Roman" pitchFamily="16" charset="0"/>
        <a:defRPr sz="2000">
          <a:solidFill>
            <a:srgbClr val="000000"/>
          </a:solidFill>
          <a:latin typeface="+mn-lt"/>
          <a:ea typeface="+mn-ea"/>
          <a:cs typeface="+mn-cs"/>
        </a:defRPr>
      </a:lvl4pPr>
      <a:lvl5pPr marL="2057400" indent="-228600" algn="l" defTabSz="457200" rtl="0" eaLnBrk="0" fontAlgn="base" hangingPunct="0">
        <a:lnSpc>
          <a:spcPct val="9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5pPr>
      <a:lvl6pPr marL="2514600" indent="-228600" algn="l" defTabSz="457200" rtl="0" fontAlgn="base" hangingPunct="0">
        <a:lnSpc>
          <a:spcPct val="9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6pPr>
      <a:lvl7pPr marL="2971800" indent="-228600" algn="l" defTabSz="457200" rtl="0" fontAlgn="base" hangingPunct="0">
        <a:lnSpc>
          <a:spcPct val="9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7pPr>
      <a:lvl8pPr marL="3429000" indent="-228600" algn="l" defTabSz="457200" rtl="0" fontAlgn="base" hangingPunct="0">
        <a:lnSpc>
          <a:spcPct val="9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8pPr>
      <a:lvl9pPr marL="3886200" indent="-228600" algn="l" defTabSz="457200" rtl="0" fontAlgn="base" hangingPunct="0">
        <a:lnSpc>
          <a:spcPct val="97000"/>
        </a:lnSpc>
        <a:spcBef>
          <a:spcPct val="0"/>
        </a:spcBef>
        <a:spcAft>
          <a:spcPts val="288"/>
        </a:spcAft>
        <a:buClr>
          <a:srgbClr val="000000"/>
        </a:buClr>
        <a:buSzPct val="100000"/>
        <a:buFont typeface="Times New Roman" pitchFamily="16" charset="0"/>
        <a:defRPr sz="2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maxci.net/" TargetMode="External"/><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905001"/>
            <a:ext cx="8001000" cy="838200"/>
          </a:xfrm>
        </p:spPr>
        <p:txBody>
          <a:bodyPr>
            <a:normAutofit/>
          </a:bodyPr>
          <a:lstStyle/>
          <a:p>
            <a:r>
              <a:rPr lang="en-US" sz="3000" dirty="0" smtClean="0">
                <a:solidFill>
                  <a:srgbClr val="0E881A"/>
                </a:solidFill>
              </a:rPr>
              <a:t>Which describe your not-for-profit organization</a:t>
            </a:r>
            <a:endParaRPr lang="en-US" sz="3000" dirty="0">
              <a:solidFill>
                <a:srgbClr val="0E881A"/>
              </a:solidFill>
            </a:endParaRPr>
          </a:p>
        </p:txBody>
      </p:sp>
      <p:sp>
        <p:nvSpPr>
          <p:cNvPr id="3" name="Subtitle 2"/>
          <p:cNvSpPr>
            <a:spLocks noGrp="1"/>
          </p:cNvSpPr>
          <p:nvPr>
            <p:ph type="subTitle" idx="1"/>
          </p:nvPr>
        </p:nvSpPr>
        <p:spPr>
          <a:xfrm>
            <a:off x="1066800" y="2667000"/>
            <a:ext cx="7010400" cy="3657600"/>
          </a:xfrm>
        </p:spPr>
        <p:txBody>
          <a:bodyPr>
            <a:normAutofit fontScale="92500" lnSpcReduction="10000"/>
          </a:bodyPr>
          <a:lstStyle/>
          <a:p>
            <a:r>
              <a:rPr lang="en-US" sz="2400" i="1" dirty="0" smtClean="0">
                <a:solidFill>
                  <a:schemeClr val="tx1"/>
                </a:solidFill>
              </a:rPr>
              <a:t>Financially sound</a:t>
            </a:r>
          </a:p>
          <a:p>
            <a:r>
              <a:rPr lang="en-US" sz="2400" i="1" dirty="0" smtClean="0">
                <a:solidFill>
                  <a:schemeClr val="tx1"/>
                </a:solidFill>
              </a:rPr>
              <a:t>Board of directors and staff coalesced</a:t>
            </a:r>
          </a:p>
          <a:p>
            <a:r>
              <a:rPr lang="en-US" sz="2400" i="1" dirty="0" smtClean="0">
                <a:solidFill>
                  <a:schemeClr val="tx1"/>
                </a:solidFill>
              </a:rPr>
              <a:t>Marketing and fundraising successful</a:t>
            </a:r>
          </a:p>
          <a:p>
            <a:r>
              <a:rPr lang="en-US" sz="2400" i="1" dirty="0" smtClean="0">
                <a:solidFill>
                  <a:schemeClr val="tx1"/>
                </a:solidFill>
              </a:rPr>
              <a:t>Programs and services expanding</a:t>
            </a:r>
          </a:p>
          <a:p>
            <a:r>
              <a:rPr lang="en-US" sz="2400" i="1" dirty="0" smtClean="0">
                <a:solidFill>
                  <a:schemeClr val="tx1"/>
                </a:solidFill>
              </a:rPr>
              <a:t>Resources available when required</a:t>
            </a:r>
          </a:p>
          <a:p>
            <a:r>
              <a:rPr lang="en-US" sz="2400" i="1" dirty="0" smtClean="0">
                <a:solidFill>
                  <a:schemeClr val="tx1"/>
                </a:solidFill>
              </a:rPr>
              <a:t>Constituents committed</a:t>
            </a:r>
          </a:p>
          <a:p>
            <a:r>
              <a:rPr lang="en-US" sz="2400" i="1" dirty="0" smtClean="0">
                <a:solidFill>
                  <a:schemeClr val="tx1"/>
                </a:solidFill>
              </a:rPr>
              <a:t>Assured longevity</a:t>
            </a:r>
          </a:p>
          <a:p>
            <a:r>
              <a:rPr lang="en-US" sz="2400" i="1" dirty="0" smtClean="0">
                <a:solidFill>
                  <a:schemeClr val="tx1"/>
                </a:solidFill>
              </a:rPr>
              <a:t>Following a course of action</a:t>
            </a:r>
          </a:p>
          <a:p>
            <a:r>
              <a:rPr lang="en-US" sz="2800" i="1" dirty="0" smtClean="0">
                <a:solidFill>
                  <a:srgbClr val="0C7A16"/>
                </a:solidFill>
              </a:rPr>
              <a:t>Some - or most - of the above?</a:t>
            </a:r>
          </a:p>
          <a:p>
            <a:endParaRPr lang="en-US" dirty="0">
              <a:solidFill>
                <a:schemeClr val="tx1"/>
              </a:solidFill>
            </a:endParaRPr>
          </a:p>
        </p:txBody>
      </p:sp>
      <p:pic>
        <p:nvPicPr>
          <p:cNvPr id="5" name="Picture 2"/>
          <p:cNvPicPr>
            <a:picLocks noChangeAspect="1" noChangeArrowheads="1"/>
          </p:cNvPicPr>
          <p:nvPr/>
        </p:nvPicPr>
        <p:blipFill>
          <a:blip r:embed="rId3"/>
          <a:srcRect/>
          <a:stretch>
            <a:fillRect/>
          </a:stretch>
        </p:blipFill>
        <p:spPr bwMode="auto">
          <a:xfrm>
            <a:off x="1524000" y="609600"/>
            <a:ext cx="5791200" cy="1021977"/>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838200"/>
            <a:ext cx="8229600" cy="1470025"/>
          </a:xfrm>
        </p:spPr>
        <p:txBody>
          <a:bodyPr>
            <a:normAutofit/>
          </a:bodyPr>
          <a:lstStyle/>
          <a:p>
            <a:r>
              <a:rPr lang="en-US" sz="3000" dirty="0" smtClean="0">
                <a:solidFill>
                  <a:srgbClr val="0C7A16"/>
                </a:solidFill>
              </a:rPr>
              <a:t>Is your </a:t>
            </a:r>
            <a:r>
              <a:rPr lang="en-US" sz="3000" i="1" dirty="0" smtClean="0">
                <a:solidFill>
                  <a:srgbClr val="0C7A16"/>
                </a:solidFill>
              </a:rPr>
              <a:t>course of action </a:t>
            </a:r>
            <a:r>
              <a:rPr lang="en-US" sz="3000" dirty="0" smtClean="0">
                <a:solidFill>
                  <a:srgbClr val="0C7A16"/>
                </a:solidFill>
              </a:rPr>
              <a:t>to attain </a:t>
            </a:r>
            <a:br>
              <a:rPr lang="en-US" sz="3000" dirty="0" smtClean="0">
                <a:solidFill>
                  <a:srgbClr val="0C7A16"/>
                </a:solidFill>
              </a:rPr>
            </a:br>
            <a:r>
              <a:rPr lang="en-US" sz="3000" dirty="0" smtClean="0">
                <a:solidFill>
                  <a:srgbClr val="0C7A16"/>
                </a:solidFill>
              </a:rPr>
              <a:t>some, most, or all of the descriptive elements realistic, as well as convincing to your stakeholders?</a:t>
            </a:r>
            <a:endParaRPr lang="en-US" sz="3000" dirty="0">
              <a:solidFill>
                <a:srgbClr val="0C7A16"/>
              </a:solidFill>
            </a:endParaRPr>
          </a:p>
        </p:txBody>
      </p:sp>
      <p:sp>
        <p:nvSpPr>
          <p:cNvPr id="3" name="Subtitle 2"/>
          <p:cNvSpPr>
            <a:spLocks noGrp="1"/>
          </p:cNvSpPr>
          <p:nvPr>
            <p:ph type="subTitle" idx="1"/>
          </p:nvPr>
        </p:nvSpPr>
        <p:spPr>
          <a:xfrm>
            <a:off x="914400" y="2743200"/>
            <a:ext cx="7391400" cy="3352800"/>
          </a:xfrm>
        </p:spPr>
        <p:txBody>
          <a:bodyPr/>
          <a:lstStyle/>
          <a:p>
            <a:r>
              <a:rPr lang="en-US" sz="2800" i="1" dirty="0" smtClean="0">
                <a:solidFill>
                  <a:schemeClr val="tx1"/>
                </a:solidFill>
                <a:cs typeface="Tahoma" pitchFamily="34" charset="0"/>
              </a:rPr>
              <a:t>Does it list organizational actions in priority-order </a:t>
            </a:r>
          </a:p>
          <a:p>
            <a:r>
              <a:rPr lang="en-US" sz="2800" i="1" dirty="0" smtClean="0">
                <a:solidFill>
                  <a:schemeClr val="tx1"/>
                </a:solidFill>
                <a:cs typeface="Tahoma" pitchFamily="34" charset="0"/>
              </a:rPr>
              <a:t>Is it measureable without frustration</a:t>
            </a:r>
          </a:p>
          <a:p>
            <a:r>
              <a:rPr lang="en-US" sz="2800" i="1" dirty="0" smtClean="0">
                <a:solidFill>
                  <a:schemeClr val="tx1"/>
                </a:solidFill>
                <a:cs typeface="Tahoma" pitchFamily="34" charset="0"/>
              </a:rPr>
              <a:t>Are the action steps clear, logical and achievable</a:t>
            </a:r>
          </a:p>
          <a:p>
            <a:r>
              <a:rPr lang="en-US" sz="2800" i="1" dirty="0" smtClean="0">
                <a:solidFill>
                  <a:schemeClr val="tx1"/>
                </a:solidFill>
                <a:cs typeface="Tahoma" pitchFamily="34" charset="0"/>
              </a:rPr>
              <a:t>Are the board of directors and staff in agreement</a:t>
            </a:r>
          </a:p>
          <a:p>
            <a:r>
              <a:rPr lang="en-US" sz="2800" i="1" dirty="0" smtClean="0">
                <a:solidFill>
                  <a:schemeClr val="tx1"/>
                </a:solidFill>
                <a:cs typeface="Tahoma" pitchFamily="34" charset="0"/>
              </a:rPr>
              <a:t>Will your reach your organizational capacity</a:t>
            </a:r>
          </a:p>
          <a:p>
            <a:r>
              <a:rPr lang="en-US" sz="2800" i="1" dirty="0" smtClean="0">
                <a:solidFill>
                  <a:schemeClr val="tx1"/>
                </a:solidFill>
                <a:cs typeface="Tahoma" pitchFamily="34" charset="0"/>
              </a:rPr>
              <a:t>and finally, leave a legacy to your community?</a:t>
            </a:r>
          </a:p>
          <a:p>
            <a:endParaRPr lang="en-US"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524000"/>
          </a:xfrm>
        </p:spPr>
        <p:txBody>
          <a:bodyPr>
            <a:normAutofit fontScale="90000"/>
          </a:bodyPr>
          <a:lstStyle/>
          <a:p>
            <a:r>
              <a:rPr lang="en-US" sz="3600" dirty="0" smtClean="0">
                <a:solidFill>
                  <a:srgbClr val="0C7A16"/>
                </a:solidFill>
              </a:rPr>
              <a:t/>
            </a:r>
            <a:br>
              <a:rPr lang="en-US" sz="3600" dirty="0" smtClean="0">
                <a:solidFill>
                  <a:srgbClr val="0C7A16"/>
                </a:solidFill>
              </a:rPr>
            </a:br>
            <a:r>
              <a:rPr lang="en-US" sz="3300" dirty="0" smtClean="0">
                <a:solidFill>
                  <a:srgbClr val="0C7A16"/>
                </a:solidFill>
              </a:rPr>
              <a:t>Your </a:t>
            </a:r>
            <a:r>
              <a:rPr lang="en-US" sz="3300" i="1" dirty="0" smtClean="0">
                <a:solidFill>
                  <a:srgbClr val="0C7A16"/>
                </a:solidFill>
                <a:latin typeface="+mn-lt"/>
                <a:cs typeface="Times New Roman" pitchFamily="18" charset="0"/>
              </a:rPr>
              <a:t>course of action </a:t>
            </a:r>
            <a:r>
              <a:rPr lang="en-US" sz="3300" dirty="0" smtClean="0">
                <a:solidFill>
                  <a:srgbClr val="0C7A16"/>
                </a:solidFill>
              </a:rPr>
              <a:t>could well begin with a “</a:t>
            </a:r>
            <a:r>
              <a:rPr lang="en-US" sz="3300" i="1" dirty="0" smtClean="0">
                <a:solidFill>
                  <a:srgbClr val="0C7A16"/>
                </a:solidFill>
                <a:cs typeface="Times New Roman" pitchFamily="18" charset="0"/>
              </a:rPr>
              <a:t>transformative</a:t>
            </a:r>
            <a:r>
              <a:rPr lang="en-US" sz="3300" dirty="0" smtClean="0">
                <a:solidFill>
                  <a:srgbClr val="0C7A16"/>
                </a:solidFill>
                <a:cs typeface="Times New Roman" pitchFamily="18" charset="0"/>
              </a:rPr>
              <a:t> </a:t>
            </a:r>
            <a:r>
              <a:rPr lang="en-US" sz="3300" i="1" dirty="0" smtClean="0">
                <a:solidFill>
                  <a:srgbClr val="0C7A16"/>
                </a:solidFill>
                <a:cs typeface="Times New Roman" pitchFamily="18" charset="0"/>
              </a:rPr>
              <a:t>action</a:t>
            </a:r>
            <a:r>
              <a:rPr lang="en-US" sz="3300" dirty="0" smtClean="0">
                <a:solidFill>
                  <a:srgbClr val="0C7A16"/>
                </a:solidFill>
              </a:rPr>
              <a:t>” that will help you to avoid:</a:t>
            </a:r>
            <a:r>
              <a:rPr lang="en-US" sz="3600" dirty="0" smtClean="0">
                <a:solidFill>
                  <a:srgbClr val="0C7A16"/>
                </a:solidFill>
              </a:rPr>
              <a:t/>
            </a:r>
            <a:br>
              <a:rPr lang="en-US" sz="3600" dirty="0" smtClean="0">
                <a:solidFill>
                  <a:srgbClr val="0C7A16"/>
                </a:solidFill>
              </a:rPr>
            </a:br>
            <a:endParaRPr lang="en-US" sz="3600" dirty="0">
              <a:solidFill>
                <a:srgbClr val="0C7A16"/>
              </a:solidFill>
            </a:endParaRPr>
          </a:p>
        </p:txBody>
      </p:sp>
      <p:sp>
        <p:nvSpPr>
          <p:cNvPr id="3" name="Content Placeholder 2"/>
          <p:cNvSpPr>
            <a:spLocks noGrp="1"/>
          </p:cNvSpPr>
          <p:nvPr>
            <p:ph idx="1"/>
          </p:nvPr>
        </p:nvSpPr>
        <p:spPr>
          <a:xfrm>
            <a:off x="152400" y="2438400"/>
            <a:ext cx="8077200" cy="3962400"/>
          </a:xfrm>
        </p:spPr>
        <p:txBody>
          <a:bodyPr>
            <a:normAutofit/>
          </a:bodyPr>
          <a:lstStyle/>
          <a:p>
            <a:pPr lvl="1" algn="ctr">
              <a:buNone/>
            </a:pPr>
            <a:r>
              <a:rPr lang="en-US" dirty="0" smtClean="0"/>
              <a:t>Year-end deficits or deficit spending</a:t>
            </a:r>
          </a:p>
          <a:p>
            <a:pPr lvl="1" algn="ctr">
              <a:buNone/>
            </a:pPr>
            <a:r>
              <a:rPr lang="en-US" dirty="0" smtClean="0"/>
              <a:t>Reduction of programs and services</a:t>
            </a:r>
          </a:p>
          <a:p>
            <a:pPr lvl="1" algn="ctr">
              <a:buNone/>
            </a:pPr>
            <a:r>
              <a:rPr lang="en-US" dirty="0" smtClean="0"/>
              <a:t>Decline in grant awards and contributions</a:t>
            </a:r>
          </a:p>
          <a:p>
            <a:pPr lvl="1" algn="ctr">
              <a:buNone/>
            </a:pPr>
            <a:r>
              <a:rPr lang="en-US" dirty="0" smtClean="0"/>
              <a:t>Staff positions cut and workloads redistributed</a:t>
            </a:r>
          </a:p>
          <a:p>
            <a:pPr lvl="1" algn="ctr">
              <a:lnSpc>
                <a:spcPct val="110000"/>
              </a:lnSpc>
              <a:buNone/>
            </a:pPr>
            <a:r>
              <a:rPr lang="en-US" dirty="0" smtClean="0">
                <a:cs typeface="Arial"/>
              </a:rPr>
              <a:t> </a:t>
            </a:r>
            <a:r>
              <a:rPr lang="en-US" dirty="0" smtClean="0"/>
              <a:t>Disharmony among board members and staff  </a:t>
            </a:r>
          </a:p>
          <a:p>
            <a:pPr lvl="1" algn="ctr">
              <a:lnSpc>
                <a:spcPct val="110000"/>
              </a:lnSpc>
              <a:buNone/>
            </a:pPr>
            <a:r>
              <a:rPr lang="en-US" dirty="0" smtClean="0">
                <a:cs typeface="Arial"/>
              </a:rPr>
              <a:t> Survival as the primary organizational objective.</a:t>
            </a:r>
          </a:p>
          <a:p>
            <a:pPr lvl="1" algn="ctr">
              <a:lnSpc>
                <a:spcPct val="150000"/>
              </a:lnSpc>
              <a:buNone/>
            </a:pPr>
            <a:r>
              <a:rPr lang="en-US" i="1" dirty="0" smtClean="0">
                <a:solidFill>
                  <a:srgbClr val="0C7A16"/>
                </a:solidFill>
              </a:rPr>
              <a:t>The transformative action is a simple first step.</a:t>
            </a:r>
            <a:endParaRPr lang="en-US" sz="2400" i="1" dirty="0" smtClean="0">
              <a:solidFill>
                <a:srgbClr val="0C7A16"/>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01000" cy="5181600"/>
          </a:xfrm>
        </p:spPr>
        <p:txBody>
          <a:bodyPr>
            <a:normAutofit fontScale="90000"/>
          </a:bodyPr>
          <a:lstStyle/>
          <a:p>
            <a:r>
              <a:rPr lang="en-US" sz="3200" i="1" dirty="0" smtClean="0">
                <a:solidFill>
                  <a:srgbClr val="0C7A16"/>
                </a:solidFill>
                <a:latin typeface="Calibri" pitchFamily="34" charset="0"/>
                <a:cs typeface="Arial"/>
              </a:rPr>
              <a:t>It is a simple first step, with insightful</a:t>
            </a:r>
            <a:r>
              <a:rPr lang="en-US" sz="3200" i="1" dirty="0" smtClean="0">
                <a:solidFill>
                  <a:srgbClr val="0C7A16"/>
                </a:solidFill>
                <a:latin typeface="Calibri" pitchFamily="34" charset="0"/>
                <a:cs typeface="Arial" pitchFamily="34" charset="0"/>
              </a:rPr>
              <a:t> results, that will help guide your organization to reach its potential, to secure financial stability and to leave an organizational legacy to your community.  </a:t>
            </a:r>
            <a:br>
              <a:rPr lang="en-US" sz="3200" i="1" dirty="0" smtClean="0">
                <a:solidFill>
                  <a:srgbClr val="0C7A16"/>
                </a:solidFill>
                <a:latin typeface="Calibri" pitchFamily="34" charset="0"/>
                <a:cs typeface="Arial" pitchFamily="34" charset="0"/>
              </a:rPr>
            </a:br>
            <a:r>
              <a:rPr lang="en-US" sz="3200" i="1" dirty="0" smtClean="0">
                <a:solidFill>
                  <a:srgbClr val="0C7A16"/>
                </a:solidFill>
                <a:latin typeface="Calibri" pitchFamily="34" charset="0"/>
                <a:cs typeface="Arial" pitchFamily="34" charset="0"/>
              </a:rPr>
              <a:t>The step is the </a:t>
            </a:r>
            <a:r>
              <a:rPr lang="en-US" sz="3200" dirty="0" smtClean="0">
                <a:latin typeface="Georgia" pitchFamily="18" charset="0"/>
              </a:rPr>
              <a:t>MaxCI</a:t>
            </a:r>
            <a:r>
              <a:rPr lang="en-US" sz="3600" b="1" dirty="0" smtClean="0">
                <a:latin typeface="Calibri" pitchFamily="34" charset="0"/>
              </a:rPr>
              <a:t> </a:t>
            </a:r>
            <a:r>
              <a:rPr lang="en-US" sz="3200" dirty="0" smtClean="0">
                <a:latin typeface="Calibri" pitchFamily="34" charset="0"/>
              </a:rPr>
              <a:t>Assessment</a:t>
            </a:r>
            <a:r>
              <a:rPr lang="en-US" sz="1600" dirty="0" smtClean="0"/>
              <a:t>©</a:t>
            </a:r>
            <a:r>
              <a:rPr lang="en-US" sz="3600" dirty="0"/>
              <a:t>.</a:t>
            </a:r>
            <a:r>
              <a:rPr lang="en-US" sz="3200" dirty="0" smtClean="0">
                <a:solidFill>
                  <a:srgbClr val="0C7A16"/>
                </a:solidFill>
                <a:latin typeface="+mn-lt"/>
                <a:cs typeface="Arial" pitchFamily="34" charset="0"/>
              </a:rPr>
              <a:t/>
            </a:r>
            <a:br>
              <a:rPr lang="en-US" sz="3200" dirty="0" smtClean="0">
                <a:solidFill>
                  <a:srgbClr val="0C7A16"/>
                </a:solidFill>
                <a:latin typeface="+mn-lt"/>
                <a:cs typeface="Arial" pitchFamily="34" charset="0"/>
              </a:rPr>
            </a:br>
            <a:r>
              <a:rPr lang="en-US" sz="3200" dirty="0" smtClean="0">
                <a:solidFill>
                  <a:srgbClr val="0C7A16"/>
                </a:solidFill>
                <a:latin typeface="+mn-lt"/>
                <a:cs typeface="Arial" pitchFamily="34" charset="0"/>
              </a:rPr>
              <a:t/>
            </a:r>
            <a:br>
              <a:rPr lang="en-US" sz="3200" dirty="0" smtClean="0">
                <a:solidFill>
                  <a:srgbClr val="0C7A16"/>
                </a:solidFill>
                <a:latin typeface="+mn-lt"/>
                <a:cs typeface="Arial" pitchFamily="34" charset="0"/>
              </a:rPr>
            </a:br>
            <a:r>
              <a:rPr lang="en-US" sz="3200" i="1" dirty="0" smtClean="0">
                <a:solidFill>
                  <a:srgbClr val="0C7A16"/>
                </a:solidFill>
                <a:latin typeface="Calibri" pitchFamily="34" charset="0"/>
              </a:rPr>
              <a:t>You – and perhaps other board members –  complete the Assessment</a:t>
            </a:r>
            <a:r>
              <a:rPr lang="en-US" sz="1600" i="1" dirty="0" smtClean="0">
                <a:solidFill>
                  <a:srgbClr val="0C7A16"/>
                </a:solidFill>
                <a:latin typeface="Calibri" pitchFamily="34" charset="0"/>
              </a:rPr>
              <a:t>©</a:t>
            </a:r>
            <a:r>
              <a:rPr lang="en-US" sz="3200" i="1" dirty="0" smtClean="0">
                <a:solidFill>
                  <a:srgbClr val="0C7A16"/>
                </a:solidFill>
                <a:latin typeface="Calibri" pitchFamily="34" charset="0"/>
              </a:rPr>
              <a:t>, then immediately begin to use the following results to move toward your organizational potential.</a:t>
            </a:r>
            <a:endParaRPr lang="en-US" sz="3200" i="1" dirty="0" smtClean="0">
              <a:solidFill>
                <a:srgbClr val="0C7A16"/>
              </a:solidFill>
              <a:latin typeface="Calibri" pitchFamily="34" charset="0"/>
              <a:cs typeface="Arial" pitchFamily="34" charset="0"/>
            </a:endParaRPr>
          </a:p>
        </p:txBody>
      </p:sp>
      <p:sp>
        <p:nvSpPr>
          <p:cNvPr id="3" name="Content Placeholder 2"/>
          <p:cNvSpPr>
            <a:spLocks noGrp="1"/>
          </p:cNvSpPr>
          <p:nvPr>
            <p:ph idx="1"/>
          </p:nvPr>
        </p:nvSpPr>
        <p:spPr>
          <a:xfrm>
            <a:off x="457200" y="6248400"/>
            <a:ext cx="8229600" cy="1767681"/>
          </a:xfrm>
        </p:spPr>
        <p:txBody>
          <a:bodyPr/>
          <a:lstStyle/>
          <a:p>
            <a:pPr lvl="1">
              <a:buNone/>
            </a:pPr>
            <a:endParaRPr lang="en-US" sz="2800"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04800" y="457200"/>
            <a:ext cx="8534400" cy="1905000"/>
          </a:xfrm>
        </p:spPr>
        <p:txBody>
          <a:bodyPr>
            <a:normAutofit fontScale="90000"/>
          </a:bodyPr>
          <a:lstStyle/>
          <a:p>
            <a:pPr lvl="1" algn="l" rtl="0">
              <a:spcBef>
                <a:spcPct val="0"/>
              </a:spcBef>
              <a:defRPr/>
            </a:pPr>
            <a:r>
              <a:rPr lang="en-US" sz="3200" dirty="0" smtClean="0">
                <a:solidFill>
                  <a:srgbClr val="0C7A16"/>
                </a:solidFill>
                <a:latin typeface="Georgia" pitchFamily="18" charset="0"/>
              </a:rPr>
              <a:t/>
            </a:r>
            <a:br>
              <a:rPr lang="en-US" sz="3200" dirty="0" smtClean="0">
                <a:solidFill>
                  <a:srgbClr val="0C7A16"/>
                </a:solidFill>
                <a:latin typeface="Georgia" pitchFamily="18" charset="0"/>
              </a:rPr>
            </a:br>
            <a:r>
              <a:rPr lang="en-US" sz="3200" dirty="0" smtClean="0">
                <a:solidFill>
                  <a:srgbClr val="0C7A16"/>
                </a:solidFill>
                <a:latin typeface="Georgia" pitchFamily="18" charset="0"/>
              </a:rPr>
              <a:t/>
            </a:r>
            <a:br>
              <a:rPr lang="en-US" sz="3200" dirty="0" smtClean="0">
                <a:solidFill>
                  <a:srgbClr val="0C7A16"/>
                </a:solidFill>
                <a:latin typeface="Georgia" pitchFamily="18" charset="0"/>
              </a:rPr>
            </a:br>
            <a:r>
              <a:rPr lang="en-US" sz="3200" dirty="0" smtClean="0">
                <a:solidFill>
                  <a:srgbClr val="0C7A16"/>
                </a:solidFill>
                <a:latin typeface="Georgia" pitchFamily="18" charset="0"/>
              </a:rPr>
              <a:t/>
            </a:r>
            <a:br>
              <a:rPr lang="en-US" sz="3200" dirty="0" smtClean="0">
                <a:solidFill>
                  <a:srgbClr val="0C7A16"/>
                </a:solidFill>
                <a:latin typeface="Georgia" pitchFamily="18" charset="0"/>
              </a:rPr>
            </a:br>
            <a:r>
              <a:rPr lang="en-US" sz="3200" dirty="0" smtClean="0">
                <a:solidFill>
                  <a:srgbClr val="0C7A16"/>
                </a:solidFill>
                <a:latin typeface="Georgia" pitchFamily="18" charset="0"/>
              </a:rPr>
              <a:t/>
            </a:r>
            <a:br>
              <a:rPr lang="en-US" sz="3200" dirty="0" smtClean="0">
                <a:solidFill>
                  <a:srgbClr val="0C7A16"/>
                </a:solidFill>
                <a:latin typeface="Georgia" pitchFamily="18" charset="0"/>
              </a:rPr>
            </a:br>
            <a:r>
              <a:rPr lang="en-US" sz="3200" dirty="0">
                <a:solidFill>
                  <a:srgbClr val="0C7A16"/>
                </a:solidFill>
                <a:latin typeface="Georgia" pitchFamily="18" charset="0"/>
              </a:rPr>
              <a:t/>
            </a:r>
            <a:br>
              <a:rPr lang="en-US" sz="3200" dirty="0">
                <a:solidFill>
                  <a:srgbClr val="0C7A16"/>
                </a:solidFill>
                <a:latin typeface="Georgia" pitchFamily="18" charset="0"/>
              </a:rPr>
            </a:br>
            <a:r>
              <a:rPr lang="en-US" sz="3200" dirty="0" smtClean="0">
                <a:solidFill>
                  <a:srgbClr val="0C7A16"/>
                </a:solidFill>
                <a:latin typeface="Georgia" pitchFamily="18" charset="0"/>
              </a:rPr>
              <a:t/>
            </a:r>
            <a:br>
              <a:rPr lang="en-US" sz="3200" dirty="0" smtClean="0">
                <a:solidFill>
                  <a:srgbClr val="0C7A16"/>
                </a:solidFill>
                <a:latin typeface="Georgia" pitchFamily="18" charset="0"/>
              </a:rPr>
            </a:br>
            <a:r>
              <a:rPr lang="en-US" sz="3200" dirty="0" smtClean="0">
                <a:solidFill>
                  <a:srgbClr val="0C7A16"/>
                </a:solidFill>
                <a:latin typeface="Georgia" pitchFamily="18" charset="0"/>
              </a:rPr>
              <a:t/>
            </a:r>
            <a:br>
              <a:rPr lang="en-US" sz="3200" dirty="0" smtClean="0">
                <a:solidFill>
                  <a:srgbClr val="0C7A16"/>
                </a:solidFill>
                <a:latin typeface="Georgia" pitchFamily="18" charset="0"/>
              </a:rPr>
            </a:br>
            <a:r>
              <a:rPr lang="en-US" sz="2900" dirty="0" smtClean="0">
                <a:solidFill>
                  <a:srgbClr val="0C7A16"/>
                </a:solidFill>
                <a:latin typeface="+mn-lt"/>
              </a:rPr>
              <a:t>The</a:t>
            </a:r>
            <a:r>
              <a:rPr lang="en-US" sz="3100" dirty="0" smtClean="0">
                <a:solidFill>
                  <a:srgbClr val="0C7A16"/>
                </a:solidFill>
                <a:latin typeface="+mn-lt"/>
              </a:rPr>
              <a:t> </a:t>
            </a:r>
            <a:r>
              <a:rPr lang="en-US" sz="3100" dirty="0" smtClean="0">
                <a:solidFill>
                  <a:srgbClr val="0C7A16"/>
                </a:solidFill>
                <a:latin typeface="Georgia" pitchFamily="18" charset="0"/>
              </a:rPr>
              <a:t>MaxCI</a:t>
            </a:r>
            <a:r>
              <a:rPr lang="en-US" sz="3100" b="1" dirty="0" smtClean="0">
                <a:solidFill>
                  <a:srgbClr val="0C7A16"/>
                </a:solidFill>
                <a:latin typeface="Garamond" pitchFamily="18" charset="0"/>
              </a:rPr>
              <a:t> </a:t>
            </a:r>
            <a:r>
              <a:rPr lang="en-US" sz="3100" dirty="0" smtClean="0">
                <a:solidFill>
                  <a:srgbClr val="0C7A16"/>
                </a:solidFill>
                <a:latin typeface="+mn-lt"/>
              </a:rPr>
              <a:t>Assessment</a:t>
            </a:r>
            <a:r>
              <a:rPr lang="en-US" sz="1800" dirty="0" smtClean="0">
                <a:solidFill>
                  <a:srgbClr val="0C7A16"/>
                </a:solidFill>
              </a:rPr>
              <a:t>©</a:t>
            </a:r>
            <a:r>
              <a:rPr lang="en-US" sz="3200" b="1" dirty="0" smtClean="0">
                <a:solidFill>
                  <a:srgbClr val="0C7A16"/>
                </a:solidFill>
                <a:latin typeface="Garamond" pitchFamily="18" charset="0"/>
              </a:rPr>
              <a:t> </a:t>
            </a:r>
            <a:r>
              <a:rPr lang="en-US" sz="2900" dirty="0" smtClean="0">
                <a:solidFill>
                  <a:srgbClr val="0C7A16"/>
                </a:solidFill>
                <a:latin typeface="+mn-lt"/>
              </a:rPr>
              <a:t>results include specific</a:t>
            </a:r>
            <a:r>
              <a:rPr lang="en-US" sz="2900" dirty="0">
                <a:solidFill>
                  <a:srgbClr val="0C7A16"/>
                </a:solidFill>
                <a:latin typeface="+mn-lt"/>
              </a:rPr>
              <a:t>, clearly stated and achievable </a:t>
            </a:r>
            <a:r>
              <a:rPr lang="en-US" sz="2900" dirty="0" smtClean="0">
                <a:solidFill>
                  <a:srgbClr val="0C7A16"/>
                </a:solidFill>
                <a:latin typeface="+mn-lt"/>
              </a:rPr>
              <a:t>recommendations for </a:t>
            </a:r>
            <a:r>
              <a:rPr lang="en-US" sz="2900" dirty="0">
                <a:solidFill>
                  <a:srgbClr val="0C7A16"/>
                </a:solidFill>
                <a:latin typeface="+mn-lt"/>
              </a:rPr>
              <a:t>optimal </a:t>
            </a:r>
            <a:r>
              <a:rPr lang="en-US" sz="2900" dirty="0" smtClean="0">
                <a:solidFill>
                  <a:srgbClr val="0E881A"/>
                </a:solidFill>
                <a:latin typeface="+mn-lt"/>
              </a:rPr>
              <a:t>growth in</a:t>
            </a:r>
            <a:r>
              <a:rPr lang="en-US" sz="2900" b="1" dirty="0" smtClean="0">
                <a:solidFill>
                  <a:srgbClr val="0E881A"/>
                </a:solidFill>
                <a:latin typeface="+mn-lt"/>
              </a:rPr>
              <a:t> </a:t>
            </a:r>
            <a:r>
              <a:rPr lang="en-US" sz="2900" dirty="0" smtClean="0">
                <a:solidFill>
                  <a:srgbClr val="0E881A"/>
                </a:solidFill>
                <a:latin typeface="+mn-lt"/>
              </a:rPr>
              <a:t>nine</a:t>
            </a:r>
            <a:r>
              <a:rPr lang="en-US" sz="2900" b="1" dirty="0" smtClean="0">
                <a:solidFill>
                  <a:srgbClr val="0E881A"/>
                </a:solidFill>
                <a:latin typeface="+mn-lt"/>
              </a:rPr>
              <a:t> </a:t>
            </a:r>
            <a:r>
              <a:rPr lang="en-US" sz="2900" dirty="0">
                <a:solidFill>
                  <a:srgbClr val="0E881A"/>
                </a:solidFill>
                <a:latin typeface="+mn-lt"/>
              </a:rPr>
              <a:t>critical business </a:t>
            </a:r>
            <a:r>
              <a:rPr lang="en-US" sz="2900" dirty="0" smtClean="0">
                <a:solidFill>
                  <a:srgbClr val="0E881A"/>
                </a:solidFill>
                <a:latin typeface="+mn-lt"/>
              </a:rPr>
              <a:t>functions, and a set of</a:t>
            </a:r>
            <a:r>
              <a:rPr lang="en-US" sz="2900" dirty="0">
                <a:solidFill>
                  <a:srgbClr val="0E881A"/>
                </a:solidFill>
                <a:latin typeface="+mn-lt"/>
              </a:rPr>
              <a:t> </a:t>
            </a:r>
            <a:r>
              <a:rPr lang="en-US" sz="2900" dirty="0" smtClean="0">
                <a:solidFill>
                  <a:srgbClr val="0E881A"/>
                </a:solidFill>
                <a:latin typeface="+mn-lt"/>
              </a:rPr>
              <a:t>ipsative</a:t>
            </a:r>
            <a:r>
              <a:rPr lang="en-US" sz="2900" i="1" dirty="0" smtClean="0">
                <a:solidFill>
                  <a:srgbClr val="0E881A"/>
                </a:solidFill>
                <a:latin typeface="+mn-lt"/>
              </a:rPr>
              <a:t> </a:t>
            </a:r>
            <a:r>
              <a:rPr lang="en-US" sz="2900" dirty="0" smtClean="0">
                <a:solidFill>
                  <a:srgbClr val="0E881A"/>
                </a:solidFill>
                <a:latin typeface="+mn-lt"/>
              </a:rPr>
              <a:t>scores for each business function that will illustrate which functions need attention and which do not.</a:t>
            </a:r>
            <a:r>
              <a:rPr lang="en-US" sz="3600" dirty="0">
                <a:solidFill>
                  <a:srgbClr val="0E881A"/>
                </a:solidFill>
              </a:rPr>
              <a:t/>
            </a:r>
            <a:br>
              <a:rPr lang="en-US" sz="3600" dirty="0">
                <a:solidFill>
                  <a:srgbClr val="0E881A"/>
                </a:solidFill>
              </a:rPr>
            </a:br>
            <a:r>
              <a:rPr lang="en-US" sz="3600" dirty="0" smtClean="0">
                <a:solidFill>
                  <a:srgbClr val="0E881A"/>
                </a:solidFill>
              </a:rPr>
              <a:t>     </a:t>
            </a:r>
            <a:r>
              <a:rPr lang="en-US" sz="3600" dirty="0"/>
              <a:t/>
            </a:r>
            <a:br>
              <a:rPr lang="en-US" sz="3600" dirty="0"/>
            </a:br>
            <a:r>
              <a:rPr lang="en-US" sz="3600" dirty="0" smtClean="0">
                <a:solidFill>
                  <a:srgbClr val="0C7A16"/>
                </a:solidFill>
              </a:rPr>
              <a:t> </a:t>
            </a:r>
            <a:r>
              <a:rPr lang="en-US" sz="6300" dirty="0">
                <a:solidFill>
                  <a:srgbClr val="0C7A16"/>
                </a:solidFill>
              </a:rPr>
              <a:t/>
            </a:r>
            <a:br>
              <a:rPr lang="en-US" sz="6300" dirty="0">
                <a:solidFill>
                  <a:srgbClr val="0C7A16"/>
                </a:solidFill>
              </a:rPr>
            </a:br>
            <a:r>
              <a:rPr lang="en-US" sz="3600" dirty="0" smtClean="0">
                <a:solidFill>
                  <a:srgbClr val="0C7A16"/>
                </a:solidFill>
              </a:rPr>
              <a:t/>
            </a:r>
            <a:br>
              <a:rPr lang="en-US" sz="3600" dirty="0" smtClean="0">
                <a:solidFill>
                  <a:srgbClr val="0C7A16"/>
                </a:solidFill>
              </a:rPr>
            </a:br>
            <a:r>
              <a:rPr lang="en-US" sz="3200" dirty="0" smtClean="0">
                <a:solidFill>
                  <a:srgbClr val="0C7A16"/>
                </a:solidFill>
              </a:rPr>
              <a:t/>
            </a:r>
            <a:br>
              <a:rPr lang="en-US" sz="3200" dirty="0" smtClean="0">
                <a:solidFill>
                  <a:srgbClr val="0C7A16"/>
                </a:solidFill>
              </a:rPr>
            </a:br>
            <a:r>
              <a:rPr lang="en-US" sz="3200" dirty="0" smtClean="0">
                <a:solidFill>
                  <a:srgbClr val="0C7A16"/>
                </a:solidFill>
              </a:rPr>
              <a:t/>
            </a:r>
            <a:br>
              <a:rPr lang="en-US" sz="3200" dirty="0" smtClean="0">
                <a:solidFill>
                  <a:srgbClr val="0C7A16"/>
                </a:solidFill>
              </a:rPr>
            </a:br>
            <a:r>
              <a:rPr lang="en-US" sz="2800" i="1" dirty="0" smtClean="0"/>
              <a:t/>
            </a:r>
            <a:br>
              <a:rPr lang="en-US" sz="2800" i="1" dirty="0" smtClean="0"/>
            </a:br>
            <a:endParaRPr lang="en-US" sz="3200" dirty="0" smtClean="0">
              <a:solidFill>
                <a:srgbClr val="0C7A16"/>
              </a:solidFill>
              <a:latin typeface="+mn-lt"/>
            </a:endParaRPr>
          </a:p>
        </p:txBody>
      </p:sp>
      <p:sp>
        <p:nvSpPr>
          <p:cNvPr id="3" name="Content Placeholder 2"/>
          <p:cNvSpPr>
            <a:spLocks noGrp="1"/>
          </p:cNvSpPr>
          <p:nvPr>
            <p:ph idx="1"/>
          </p:nvPr>
        </p:nvSpPr>
        <p:spPr>
          <a:xfrm>
            <a:off x="228600" y="2590800"/>
            <a:ext cx="8763000" cy="4267200"/>
          </a:xfrm>
        </p:spPr>
        <p:txBody>
          <a:bodyPr rtlCol="0">
            <a:normAutofit fontScale="25000" lnSpcReduction="20000"/>
          </a:bodyPr>
          <a:lstStyle/>
          <a:p>
            <a:pPr lvl="2">
              <a:lnSpc>
                <a:spcPct val="120000"/>
              </a:lnSpc>
              <a:buNone/>
              <a:defRPr/>
            </a:pPr>
            <a:r>
              <a:rPr lang="en-US" sz="9200" i="1" dirty="0" smtClean="0"/>
              <a:t>	Mission	         Board of Directors         Business Plan</a:t>
            </a:r>
          </a:p>
          <a:p>
            <a:pPr lvl="2">
              <a:lnSpc>
                <a:spcPct val="120000"/>
              </a:lnSpc>
              <a:buNone/>
              <a:defRPr/>
            </a:pPr>
            <a:r>
              <a:rPr lang="en-US" sz="9200" i="1" dirty="0" smtClean="0"/>
              <a:t>	Finance                   Administration               Fundraising</a:t>
            </a:r>
          </a:p>
          <a:p>
            <a:pPr lvl="2">
              <a:lnSpc>
                <a:spcPct val="120000"/>
              </a:lnSpc>
              <a:buNone/>
              <a:defRPr/>
            </a:pPr>
            <a:r>
              <a:rPr lang="en-US" sz="9200" i="1" dirty="0" smtClean="0"/>
              <a:t>	Marketing              Programs/Services        Volunteers  </a:t>
            </a:r>
          </a:p>
          <a:p>
            <a:pPr lvl="2">
              <a:lnSpc>
                <a:spcPct val="120000"/>
              </a:lnSpc>
              <a:buNone/>
              <a:defRPr/>
            </a:pPr>
            <a:endParaRPr lang="en-US" sz="9600" i="1" dirty="0" smtClean="0"/>
          </a:p>
          <a:p>
            <a:pPr lvl="1">
              <a:lnSpc>
                <a:spcPct val="120000"/>
              </a:lnSpc>
              <a:buNone/>
              <a:defRPr/>
            </a:pPr>
            <a:r>
              <a:rPr lang="en-US" sz="11200" i="1" dirty="0" smtClean="0">
                <a:solidFill>
                  <a:srgbClr val="0C7A16"/>
                </a:solidFill>
              </a:rPr>
              <a:t>The organizational ipsative</a:t>
            </a:r>
            <a:r>
              <a:rPr lang="en-US" sz="11200" dirty="0" smtClean="0">
                <a:solidFill>
                  <a:srgbClr val="0C7A16"/>
                </a:solidFill>
              </a:rPr>
              <a:t> </a:t>
            </a:r>
            <a:r>
              <a:rPr lang="en-US" sz="11200" dirty="0" smtClean="0">
                <a:solidFill>
                  <a:srgbClr val="0E881A"/>
                </a:solidFill>
              </a:rPr>
              <a:t>score </a:t>
            </a:r>
            <a:r>
              <a:rPr lang="en-US" sz="11200" dirty="0" smtClean="0"/>
              <a:t>is one compared to itself – to its potential – and</a:t>
            </a:r>
            <a:r>
              <a:rPr lang="en-US" sz="11200" i="1" dirty="0" smtClean="0"/>
              <a:t> </a:t>
            </a:r>
            <a:r>
              <a:rPr lang="en-US" sz="11200" dirty="0" smtClean="0"/>
              <a:t>not compared to other organizations. This scoring mechanism levels the grant awards playing field so that smaller organization can compete with larger institutions.</a:t>
            </a:r>
            <a:r>
              <a:rPr lang="en-US" sz="11200" i="1" dirty="0" smtClean="0"/>
              <a:t> </a:t>
            </a:r>
          </a:p>
          <a:p>
            <a:pPr lvl="1" eaLnBrk="1" fontAlgn="auto" hangingPunct="1">
              <a:lnSpc>
                <a:spcPct val="120000"/>
              </a:lnSpc>
              <a:spcAft>
                <a:spcPts val="0"/>
              </a:spcAft>
              <a:buFont typeface="Arial" pitchFamily="34" charset="0"/>
              <a:buNone/>
              <a:defRPr/>
            </a:pPr>
            <a:endParaRPr lang="en-US" sz="40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381000"/>
            <a:ext cx="8229600" cy="1143000"/>
          </a:xfrm>
        </p:spPr>
        <p:txBody>
          <a:bodyPr>
            <a:normAutofit/>
          </a:bodyPr>
          <a:lstStyle/>
          <a:p>
            <a:pPr eaLnBrk="1" hangingPunct="1"/>
            <a:r>
              <a:rPr lang="en-US" sz="3200" dirty="0" smtClean="0">
                <a:solidFill>
                  <a:srgbClr val="0C7A16"/>
                </a:solidFill>
              </a:rPr>
              <a:t>Benefits to your Organization</a:t>
            </a:r>
          </a:p>
        </p:txBody>
      </p:sp>
      <p:sp>
        <p:nvSpPr>
          <p:cNvPr id="12291" name="Content Placeholder 2"/>
          <p:cNvSpPr>
            <a:spLocks noGrp="1"/>
          </p:cNvSpPr>
          <p:nvPr>
            <p:ph idx="1"/>
          </p:nvPr>
        </p:nvSpPr>
        <p:spPr>
          <a:xfrm>
            <a:off x="914400" y="1371600"/>
            <a:ext cx="7848600" cy="4800600"/>
          </a:xfrm>
        </p:spPr>
        <p:txBody>
          <a:bodyPr>
            <a:normAutofit/>
          </a:bodyPr>
          <a:lstStyle/>
          <a:p>
            <a:pPr eaLnBrk="1" hangingPunct="1"/>
            <a:r>
              <a:rPr lang="en-US" sz="2600" dirty="0" smtClean="0"/>
              <a:t>Board of Directors  and staff immediately have a      	priority-order organizational agenda</a:t>
            </a:r>
          </a:p>
          <a:p>
            <a:pPr eaLnBrk="1" hangingPunct="1"/>
            <a:r>
              <a:rPr lang="en-US" sz="2600" dirty="0" smtClean="0"/>
              <a:t>Increased potential for grants &amp; contributed income</a:t>
            </a:r>
          </a:p>
          <a:p>
            <a:pPr eaLnBrk="1" hangingPunct="1"/>
            <a:r>
              <a:rPr lang="en-US" sz="2600" dirty="0" smtClean="0"/>
              <a:t>Leverage to attract community leaders with influence 	and affluence as board members</a:t>
            </a:r>
          </a:p>
          <a:p>
            <a:pPr eaLnBrk="1" hangingPunct="1"/>
            <a:r>
              <a:rPr lang="en-US" sz="2600" dirty="0" smtClean="0"/>
              <a:t>Coalesced board of directors and staff </a:t>
            </a:r>
          </a:p>
          <a:p>
            <a:pPr eaLnBrk="1" hangingPunct="1"/>
            <a:r>
              <a:rPr lang="en-US" sz="2600" dirty="0" smtClean="0"/>
              <a:t>Solidified external relationships with stakeholders</a:t>
            </a:r>
          </a:p>
          <a:p>
            <a:pPr eaLnBrk="1" hangingPunct="1"/>
            <a:r>
              <a:rPr lang="en-US" sz="2600" dirty="0" smtClean="0"/>
              <a:t>Achievable guide  to your organization’s potential</a:t>
            </a:r>
          </a:p>
          <a:p>
            <a:pPr eaLnBrk="1" hangingPunct="1"/>
            <a:r>
              <a:rPr lang="en-US" sz="2600" dirty="0" smtClean="0"/>
              <a:t>Establish roots for your organization’s legacy.</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991600" cy="4572000"/>
          </a:xfrm>
        </p:spPr>
        <p:txBody>
          <a:bodyPr rtlCol="0">
            <a:normAutofit fontScale="90000"/>
          </a:bodyPr>
          <a:lstStyle/>
          <a:p>
            <a:pPr eaLnBrk="1" fontAlgn="auto" hangingPunct="1">
              <a:spcAft>
                <a:spcPts val="0"/>
              </a:spcAft>
              <a:defRPr/>
            </a:pPr>
            <a:r>
              <a:rPr lang="en-US" dirty="0" smtClean="0">
                <a:solidFill>
                  <a:srgbClr val="0C7A16"/>
                </a:solidFill>
              </a:rPr>
              <a:t/>
            </a:r>
            <a:br>
              <a:rPr lang="en-US" dirty="0" smtClean="0">
                <a:solidFill>
                  <a:srgbClr val="0C7A16"/>
                </a:solidFill>
              </a:rPr>
            </a:br>
            <a:r>
              <a:rPr lang="en-US" dirty="0" smtClean="0">
                <a:solidFill>
                  <a:srgbClr val="0C7A16"/>
                </a:solidFill>
              </a:rPr>
              <a:t/>
            </a:r>
            <a:br>
              <a:rPr lang="en-US" dirty="0" smtClean="0">
                <a:solidFill>
                  <a:srgbClr val="0C7A16"/>
                </a:solidFill>
              </a:rPr>
            </a:br>
            <a:r>
              <a:rPr lang="en-US" dirty="0" smtClean="0">
                <a:solidFill>
                  <a:srgbClr val="0C7A16"/>
                </a:solidFill>
              </a:rPr>
              <a:t/>
            </a:r>
            <a:br>
              <a:rPr lang="en-US" dirty="0" smtClean="0">
                <a:solidFill>
                  <a:srgbClr val="0C7A16"/>
                </a:solidFill>
              </a:rPr>
            </a:br>
            <a:r>
              <a:rPr lang="en-US" sz="3300" i="1" dirty="0" smtClean="0">
                <a:solidFill>
                  <a:srgbClr val="0C7A16"/>
                </a:solidFill>
              </a:rPr>
              <a:t>The legacy that you help to create is one </a:t>
            </a:r>
            <a:br>
              <a:rPr lang="en-US" sz="3300" i="1" dirty="0" smtClean="0">
                <a:solidFill>
                  <a:srgbClr val="0C7A16"/>
                </a:solidFill>
              </a:rPr>
            </a:br>
            <a:r>
              <a:rPr lang="en-US" sz="3300" i="1" dirty="0" smtClean="0">
                <a:solidFill>
                  <a:srgbClr val="0C7A16"/>
                </a:solidFill>
              </a:rPr>
              <a:t>that preserves the delivery of services and programs to the people in your community.  </a:t>
            </a:r>
            <a:br>
              <a:rPr lang="en-US" sz="3300" i="1" dirty="0" smtClean="0">
                <a:solidFill>
                  <a:srgbClr val="0C7A16"/>
                </a:solidFill>
              </a:rPr>
            </a:br>
            <a:r>
              <a:rPr lang="en-US" sz="3300" i="1" dirty="0" smtClean="0">
                <a:solidFill>
                  <a:srgbClr val="0C7A16"/>
                </a:solidFill>
              </a:rPr>
              <a:t>You are helping to enrich people’s lives.</a:t>
            </a:r>
            <a:r>
              <a:rPr lang="en-US" sz="4000" i="1" dirty="0" smtClean="0">
                <a:solidFill>
                  <a:srgbClr val="0C7A16"/>
                </a:solidFill>
              </a:rPr>
              <a:t/>
            </a:r>
            <a:br>
              <a:rPr lang="en-US" sz="4000" i="1" dirty="0" smtClean="0">
                <a:solidFill>
                  <a:srgbClr val="0C7A16"/>
                </a:solidFill>
              </a:rPr>
            </a:br>
            <a:r>
              <a:rPr lang="en-US" dirty="0" smtClean="0">
                <a:solidFill>
                  <a:srgbClr val="0C7A16"/>
                </a:solidFill>
              </a:rPr>
              <a:t/>
            </a:r>
            <a:br>
              <a:rPr lang="en-US" dirty="0" smtClean="0">
                <a:solidFill>
                  <a:srgbClr val="0C7A16"/>
                </a:solidFill>
              </a:rPr>
            </a:br>
            <a:r>
              <a:rPr lang="en-US" sz="3600" dirty="0" smtClean="0">
                <a:solidFill>
                  <a:srgbClr val="0C7A16"/>
                </a:solidFill>
              </a:rPr>
              <a:t>The </a:t>
            </a:r>
            <a:r>
              <a:rPr lang="en-US" sz="4000" dirty="0" smtClean="0">
                <a:solidFill>
                  <a:srgbClr val="0C7A16"/>
                </a:solidFill>
                <a:latin typeface="Georgia" pitchFamily="18" charset="0"/>
              </a:rPr>
              <a:t>MaxCI</a:t>
            </a:r>
            <a:r>
              <a:rPr lang="en-US" dirty="0" smtClean="0">
                <a:solidFill>
                  <a:srgbClr val="0C7A16"/>
                </a:solidFill>
              </a:rPr>
              <a:t> </a:t>
            </a:r>
            <a:r>
              <a:rPr lang="en-US" sz="3600" dirty="0" smtClean="0">
                <a:solidFill>
                  <a:srgbClr val="0C7A16"/>
                </a:solidFill>
              </a:rPr>
              <a:t>Assessment</a:t>
            </a:r>
            <a:r>
              <a:rPr lang="en-US" sz="1800" dirty="0" smtClean="0">
                <a:solidFill>
                  <a:srgbClr val="0C7A16"/>
                </a:solidFill>
              </a:rPr>
              <a:t>©</a:t>
            </a:r>
            <a:r>
              <a:rPr lang="en-US" dirty="0" smtClean="0">
                <a:solidFill>
                  <a:srgbClr val="0C7A16"/>
                </a:solidFill>
              </a:rPr>
              <a:t/>
            </a:r>
            <a:br>
              <a:rPr lang="en-US" dirty="0" smtClean="0">
                <a:solidFill>
                  <a:srgbClr val="0C7A16"/>
                </a:solidFill>
              </a:rPr>
            </a:br>
            <a:r>
              <a:rPr lang="en-US" sz="2200" dirty="0" smtClean="0">
                <a:solidFill>
                  <a:srgbClr val="0C7A16"/>
                </a:solidFill>
              </a:rPr>
              <a:t>For complete information, please contact us at maxci.net</a:t>
            </a:r>
            <a:br>
              <a:rPr lang="en-US" sz="2200" dirty="0" smtClean="0">
                <a:solidFill>
                  <a:srgbClr val="0C7A16"/>
                </a:solidFill>
              </a:rPr>
            </a:br>
            <a:r>
              <a:rPr lang="en-US" sz="2200" dirty="0" smtClean="0">
                <a:solidFill>
                  <a:srgbClr val="0C7A16"/>
                </a:solidFill>
              </a:rPr>
              <a:t>Benedict J. Di Salvo, 608.217.0657, disalvob@maxci.net</a:t>
            </a:r>
            <a:r>
              <a:rPr lang="en-US" dirty="0" smtClean="0">
                <a:solidFill>
                  <a:srgbClr val="0C7A16"/>
                </a:solidFill>
              </a:rPr>
              <a:t/>
            </a:r>
            <a:br>
              <a:rPr lang="en-US" dirty="0" smtClean="0">
                <a:solidFill>
                  <a:srgbClr val="0C7A16"/>
                </a:solidFill>
              </a:rPr>
            </a:br>
            <a:r>
              <a:rPr lang="en-US" b="1" dirty="0" smtClean="0">
                <a:solidFill>
                  <a:srgbClr val="04219E"/>
                </a:solidFill>
              </a:rPr>
              <a:t/>
            </a:r>
            <a:br>
              <a:rPr lang="en-US" b="1" dirty="0" smtClean="0">
                <a:solidFill>
                  <a:srgbClr val="04219E"/>
                </a:solidFill>
              </a:rPr>
            </a:br>
            <a:r>
              <a:rPr lang="en-US" b="1" dirty="0" smtClean="0">
                <a:solidFill>
                  <a:srgbClr val="04219E"/>
                </a:solidFill>
                <a:latin typeface="Garamond" pitchFamily="18" charset="0"/>
              </a:rPr>
              <a:t/>
            </a:r>
            <a:br>
              <a:rPr lang="en-US" b="1" dirty="0" smtClean="0">
                <a:solidFill>
                  <a:srgbClr val="04219E"/>
                </a:solidFill>
                <a:latin typeface="Garamond" pitchFamily="18" charset="0"/>
              </a:rPr>
            </a:br>
            <a:endParaRPr lang="en-US" b="1" i="1" dirty="0">
              <a:solidFill>
                <a:srgbClr val="0C7A16"/>
              </a:solidFill>
              <a:latin typeface="Garamond" pitchFamily="18" charset="0"/>
              <a:cs typeface="MV Boli" pitchFamily="2"/>
            </a:endParaRPr>
          </a:p>
        </p:txBody>
      </p:sp>
      <p:pic>
        <p:nvPicPr>
          <p:cNvPr id="14339" name="Picture 2" descr="E:\MAXCI HEADER IMAGE.png"/>
          <p:cNvPicPr>
            <a:picLocks noGrp="1" noChangeAspect="1" noChangeArrowheads="1"/>
          </p:cNvPicPr>
          <p:nvPr>
            <p:ph idx="1"/>
          </p:nvPr>
        </p:nvPicPr>
        <p:blipFill>
          <a:blip r:embed="rId3"/>
          <a:srcRect/>
          <a:stretch>
            <a:fillRect/>
          </a:stretch>
        </p:blipFill>
        <p:spPr>
          <a:xfrm>
            <a:off x="609600" y="5232752"/>
            <a:ext cx="7848600" cy="1053747"/>
          </a:xfr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ctrTitle"/>
          </p:nvPr>
        </p:nvSpPr>
        <p:spPr>
          <a:xfrm>
            <a:off x="457200" y="457200"/>
            <a:ext cx="8153400" cy="1066800"/>
          </a:xfrm>
        </p:spPr>
        <p:txBody>
          <a:bodyPr/>
          <a:lstStyle/>
          <a:p>
            <a:r>
              <a:rPr lang="en-US" altLang="en-US" sz="2800" smtClean="0">
                <a:solidFill>
                  <a:srgbClr val="008000"/>
                </a:solidFill>
                <a:latin typeface="Georgia" pitchFamily="18" charset="0"/>
              </a:rPr>
              <a:t>MaxCI </a:t>
            </a:r>
            <a:r>
              <a:rPr lang="en-US" altLang="en-US" sz="2800" smtClean="0">
                <a:solidFill>
                  <a:srgbClr val="008000"/>
                </a:solidFill>
              </a:rPr>
              <a:t>Assessment</a:t>
            </a:r>
            <a:r>
              <a:rPr lang="en-US" altLang="en-US" sz="1400" smtClean="0">
                <a:solidFill>
                  <a:srgbClr val="008000"/>
                </a:solidFill>
              </a:rPr>
              <a:t>©</a:t>
            </a:r>
            <a:r>
              <a:rPr lang="en-US" altLang="en-US" sz="2800" smtClean="0">
                <a:solidFill>
                  <a:srgbClr val="008000"/>
                </a:solidFill>
              </a:rPr>
              <a:t> Credentials and Comments</a:t>
            </a:r>
          </a:p>
        </p:txBody>
      </p:sp>
      <p:sp>
        <p:nvSpPr>
          <p:cNvPr id="9219" name="Subtitle 2"/>
          <p:cNvSpPr>
            <a:spLocks noGrp="1"/>
          </p:cNvSpPr>
          <p:nvPr>
            <p:ph type="subTitle" idx="1"/>
          </p:nvPr>
        </p:nvSpPr>
        <p:spPr>
          <a:xfrm>
            <a:off x="457200" y="1600200"/>
            <a:ext cx="8001000" cy="4876800"/>
          </a:xfrm>
        </p:spPr>
        <p:txBody>
          <a:bodyPr/>
          <a:lstStyle/>
          <a:p>
            <a:pPr algn="l"/>
            <a:r>
              <a:rPr lang="en-US" altLang="en-US" sz="2600" smtClean="0">
                <a:solidFill>
                  <a:srgbClr val="0C7A16"/>
                </a:solidFill>
              </a:rPr>
              <a:t>Beta sites: </a:t>
            </a:r>
            <a:r>
              <a:rPr lang="en-US" altLang="en-US" sz="2200" smtClean="0"/>
              <a:t>35 organizations including: universities, businesses, not-for-profit organizations, foundations , consultants, government  agencies, members of boards of directors and associations.</a:t>
            </a:r>
          </a:p>
          <a:p>
            <a:pPr algn="l"/>
            <a:r>
              <a:rPr lang="en-US" altLang="en-US" sz="2600" smtClean="0">
                <a:solidFill>
                  <a:srgbClr val="0C7A16"/>
                </a:solidFill>
              </a:rPr>
              <a:t>Origin of Assessment</a:t>
            </a:r>
            <a:r>
              <a:rPr lang="en-US" altLang="en-US" sz="1400" smtClean="0">
                <a:solidFill>
                  <a:srgbClr val="0C7A16"/>
                </a:solidFill>
              </a:rPr>
              <a:t>©</a:t>
            </a:r>
            <a:r>
              <a:rPr lang="en-US" altLang="en-US" sz="2200" smtClean="0">
                <a:solidFill>
                  <a:srgbClr val="0C7A16"/>
                </a:solidFill>
              </a:rPr>
              <a:t>: </a:t>
            </a:r>
            <a:r>
              <a:rPr lang="en-US" altLang="en-US" sz="2200" smtClean="0"/>
              <a:t>The results of a modified version of  the Guttman Scale of Evolution to survey not-for-profit theater organizations in Wisconsin and subsequent informal use of the survey in many states and a national organization, lead to the development of a sophisticated, online assessment (powered by Qualtrics) that now includes a growth model and a scoring mechanism that compares the organization to itself, to its potential, and not to other not-for-profit organizations.</a:t>
            </a:r>
          </a:p>
          <a:p>
            <a:pPr algn="l"/>
            <a:r>
              <a:rPr lang="en-US" altLang="en-US" sz="2600" smtClean="0">
                <a:solidFill>
                  <a:srgbClr val="0C7A16"/>
                </a:solidFill>
              </a:rPr>
              <a:t>Testimonials:  </a:t>
            </a:r>
            <a:r>
              <a:rPr lang="en-US" altLang="en-US" sz="2200" smtClean="0"/>
              <a:t>Please visit </a:t>
            </a:r>
            <a:r>
              <a:rPr lang="en-US" altLang="en-US" sz="2200" smtClean="0">
                <a:hlinkClick r:id="rId3"/>
              </a:rPr>
              <a:t>www.maxci.net</a:t>
            </a:r>
            <a:r>
              <a:rPr lang="en-US" altLang="en-US" sz="2200" smtClean="0"/>
              <a:t> to read and watch testimonials from a diversity of people in a variety of organizations. </a:t>
            </a:r>
            <a:endParaRPr lang="en-US" altLang="en-US" sz="2200" smtClean="0">
              <a:solidFill>
                <a:srgbClr val="0C7A16"/>
              </a:solidFill>
            </a:endParaRPr>
          </a:p>
          <a:p>
            <a:pPr algn="l"/>
            <a:endParaRPr lang="en-US" altLang="en-US" sz="2400" smtClean="0"/>
          </a:p>
        </p:txBody>
      </p:sp>
    </p:spTree>
    <p:extLst>
      <p:ext uri="{BB962C8B-B14F-4D97-AF65-F5344CB8AC3E}">
        <p14:creationId xmlns:p14="http://schemas.microsoft.com/office/powerpoint/2010/main" val="17000622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DejaVu Sans"/>
        <a:cs typeface="DejaVu Sans"/>
      </a:majorFont>
      <a:minorFont>
        <a:latin typeface="Calibri"/>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4541</TotalTime>
  <Words>341</Words>
  <Application>Microsoft Office PowerPoint</Application>
  <PresentationFormat>On-screen Show (4:3)</PresentationFormat>
  <Paragraphs>55</Paragraphs>
  <Slides>8</Slides>
  <Notes>8</Notes>
  <HiddenSlides>0</HiddenSlides>
  <MMClips>0</MMClips>
  <ScaleCrop>false</ScaleCrop>
  <HeadingPairs>
    <vt:vector size="4" baseType="variant">
      <vt:variant>
        <vt:lpstr>Theme</vt:lpstr>
      </vt:variant>
      <vt:variant>
        <vt:i4>2</vt:i4>
      </vt:variant>
      <vt:variant>
        <vt:lpstr>Slide Titles</vt:lpstr>
      </vt:variant>
      <vt:variant>
        <vt:i4>8</vt:i4>
      </vt:variant>
    </vt:vector>
  </HeadingPairs>
  <TitlesOfParts>
    <vt:vector size="10" baseType="lpstr">
      <vt:lpstr>Office Theme</vt:lpstr>
      <vt:lpstr>1_Office Theme</vt:lpstr>
      <vt:lpstr>Which describe your not-for-profit organization</vt:lpstr>
      <vt:lpstr>Is your course of action to attain  some, most, or all of the descriptive elements realistic, as well as convincing to your stakeholders?</vt:lpstr>
      <vt:lpstr> Your course of action could well begin with a “transformative action” that will help you to avoid: </vt:lpstr>
      <vt:lpstr>It is a simple first step, with insightful results, that will help guide your organization to reach its potential, to secure financial stability and to leave an organizational legacy to your community.   The step is the MaxCI Assessment©.  You – and perhaps other board members –  complete the Assessment©, then immediately begin to use the following results to move toward your organizational potential.</vt:lpstr>
      <vt:lpstr>       The MaxCI Assessment© results include specific, clearly stated and achievable recommendations for optimal growth in nine critical business functions, and a set of ipsative scores for each business function that will illustrate which functions need attention and which do not.             </vt:lpstr>
      <vt:lpstr>Benefits to your Organization</vt:lpstr>
      <vt:lpstr>   The legacy that you help to create is one  that preserves the delivery of services and programs to the people in your community.   You are helping to enrich people’s lives.  The MaxCI Assessment© For complete information, please contact us at maxci.net Benedict J. Di Salvo, 608.217.0657, disalvob@maxci.net   </vt:lpstr>
      <vt:lpstr>MaxCI Assessment© Credentials and Comments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MaxCI logo</dc:title>
  <dc:creator>Valued eMachines Customer</dc:creator>
  <cp:lastModifiedBy>Roger Bindl</cp:lastModifiedBy>
  <cp:revision>333</cp:revision>
  <dcterms:created xsi:type="dcterms:W3CDTF">2011-04-09T13:25:46Z</dcterms:created>
  <dcterms:modified xsi:type="dcterms:W3CDTF">2013-11-11T23:17:01Z</dcterms:modified>
</cp:coreProperties>
</file>